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705" r:id="rId1"/>
  </p:sldMasterIdLst>
  <p:notesMasterIdLst>
    <p:notesMasterId r:id="rId32"/>
  </p:notesMasterIdLst>
  <p:sldIdLst>
    <p:sldId id="256" r:id="rId2"/>
    <p:sldId id="300" r:id="rId3"/>
    <p:sldId id="279" r:id="rId4"/>
    <p:sldId id="258" r:id="rId5"/>
    <p:sldId id="267" r:id="rId6"/>
    <p:sldId id="281" r:id="rId7"/>
    <p:sldId id="282" r:id="rId8"/>
    <p:sldId id="269" r:id="rId9"/>
    <p:sldId id="283" r:id="rId10"/>
    <p:sldId id="305" r:id="rId11"/>
    <p:sldId id="284" r:id="rId12"/>
    <p:sldId id="299" r:id="rId13"/>
    <p:sldId id="286" r:id="rId14"/>
    <p:sldId id="285" r:id="rId15"/>
    <p:sldId id="260" r:id="rId16"/>
    <p:sldId id="288" r:id="rId17"/>
    <p:sldId id="287" r:id="rId18"/>
    <p:sldId id="297" r:id="rId19"/>
    <p:sldId id="289" r:id="rId20"/>
    <p:sldId id="291" r:id="rId21"/>
    <p:sldId id="290" r:id="rId22"/>
    <p:sldId id="298" r:id="rId23"/>
    <p:sldId id="293" r:id="rId24"/>
    <p:sldId id="304" r:id="rId25"/>
    <p:sldId id="301" r:id="rId26"/>
    <p:sldId id="294" r:id="rId27"/>
    <p:sldId id="302" r:id="rId28"/>
    <p:sldId id="296" r:id="rId29"/>
    <p:sldId id="303" r:id="rId30"/>
    <p:sldId id="29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99FF"/>
    <a:srgbClr val="66FF3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6" d="100"/>
          <a:sy n="76" d="100"/>
        </p:scale>
        <p:origin x="-472" y="-10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4D033-D4D5-4C75-AF31-22C9D1CF48F7}" type="datetimeFigureOut">
              <a:rPr lang="en-GB" smtClean="0"/>
              <a:t>5/19/15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B08B1-0FFD-4C4E-A7BD-14CE134DBCEB}" type="slidenum">
              <a:rPr lang="en-GB" smtClean="0"/>
              <a:t>‹#›</a:t>
            </a:fld>
            <a:endParaRPr lang="en-GB"/>
          </a:p>
        </p:txBody>
      </p:sp>
    </p:spTree>
    <p:extLst>
      <p:ext uri="{BB962C8B-B14F-4D97-AF65-F5344CB8AC3E}">
        <p14:creationId xmlns:p14="http://schemas.microsoft.com/office/powerpoint/2010/main" val="408369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1</a:t>
            </a:fld>
            <a:endParaRPr lang="en-GB"/>
          </a:p>
        </p:txBody>
      </p:sp>
    </p:spTree>
    <p:extLst>
      <p:ext uri="{BB962C8B-B14F-4D97-AF65-F5344CB8AC3E}">
        <p14:creationId xmlns:p14="http://schemas.microsoft.com/office/powerpoint/2010/main" val="236202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14</a:t>
            </a:fld>
            <a:endParaRPr lang="en-GB"/>
          </a:p>
        </p:txBody>
      </p:sp>
    </p:spTree>
    <p:extLst>
      <p:ext uri="{BB962C8B-B14F-4D97-AF65-F5344CB8AC3E}">
        <p14:creationId xmlns:p14="http://schemas.microsoft.com/office/powerpoint/2010/main" val="223314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16</a:t>
            </a:fld>
            <a:endParaRPr lang="en-GB"/>
          </a:p>
        </p:txBody>
      </p:sp>
    </p:spTree>
    <p:extLst>
      <p:ext uri="{BB962C8B-B14F-4D97-AF65-F5344CB8AC3E}">
        <p14:creationId xmlns:p14="http://schemas.microsoft.com/office/powerpoint/2010/main" val="470957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17</a:t>
            </a:fld>
            <a:endParaRPr lang="en-GB"/>
          </a:p>
        </p:txBody>
      </p:sp>
    </p:spTree>
    <p:extLst>
      <p:ext uri="{BB962C8B-B14F-4D97-AF65-F5344CB8AC3E}">
        <p14:creationId xmlns:p14="http://schemas.microsoft.com/office/powerpoint/2010/main" val="351738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18</a:t>
            </a:fld>
            <a:endParaRPr lang="en-GB"/>
          </a:p>
        </p:txBody>
      </p:sp>
    </p:spTree>
    <p:extLst>
      <p:ext uri="{BB962C8B-B14F-4D97-AF65-F5344CB8AC3E}">
        <p14:creationId xmlns:p14="http://schemas.microsoft.com/office/powerpoint/2010/main" val="1570963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19</a:t>
            </a:fld>
            <a:endParaRPr lang="en-GB"/>
          </a:p>
        </p:txBody>
      </p:sp>
    </p:spTree>
    <p:extLst>
      <p:ext uri="{BB962C8B-B14F-4D97-AF65-F5344CB8AC3E}">
        <p14:creationId xmlns:p14="http://schemas.microsoft.com/office/powerpoint/2010/main" val="93918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20</a:t>
            </a:fld>
            <a:endParaRPr lang="en-GB"/>
          </a:p>
        </p:txBody>
      </p:sp>
    </p:spTree>
    <p:extLst>
      <p:ext uri="{BB962C8B-B14F-4D97-AF65-F5344CB8AC3E}">
        <p14:creationId xmlns:p14="http://schemas.microsoft.com/office/powerpoint/2010/main" val="362284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21</a:t>
            </a:fld>
            <a:endParaRPr lang="en-GB"/>
          </a:p>
        </p:txBody>
      </p:sp>
    </p:spTree>
    <p:extLst>
      <p:ext uri="{BB962C8B-B14F-4D97-AF65-F5344CB8AC3E}">
        <p14:creationId xmlns:p14="http://schemas.microsoft.com/office/powerpoint/2010/main" val="408881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22</a:t>
            </a:fld>
            <a:endParaRPr lang="en-GB"/>
          </a:p>
        </p:txBody>
      </p:sp>
    </p:spTree>
    <p:extLst>
      <p:ext uri="{BB962C8B-B14F-4D97-AF65-F5344CB8AC3E}">
        <p14:creationId xmlns:p14="http://schemas.microsoft.com/office/powerpoint/2010/main" val="1173073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23</a:t>
            </a:fld>
            <a:endParaRPr lang="en-GB"/>
          </a:p>
        </p:txBody>
      </p:sp>
    </p:spTree>
    <p:extLst>
      <p:ext uri="{BB962C8B-B14F-4D97-AF65-F5344CB8AC3E}">
        <p14:creationId xmlns:p14="http://schemas.microsoft.com/office/powerpoint/2010/main" val="1993093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24</a:t>
            </a:fld>
            <a:endParaRPr lang="en-GB"/>
          </a:p>
        </p:txBody>
      </p:sp>
    </p:spTree>
    <p:extLst>
      <p:ext uri="{BB962C8B-B14F-4D97-AF65-F5344CB8AC3E}">
        <p14:creationId xmlns:p14="http://schemas.microsoft.com/office/powerpoint/2010/main" val="255368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a:t>
            </a:fld>
            <a:endParaRPr lang="en-GB"/>
          </a:p>
        </p:txBody>
      </p:sp>
    </p:spTree>
    <p:extLst>
      <p:ext uri="{BB962C8B-B14F-4D97-AF65-F5344CB8AC3E}">
        <p14:creationId xmlns:p14="http://schemas.microsoft.com/office/powerpoint/2010/main" val="1822748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26</a:t>
            </a:fld>
            <a:endParaRPr lang="en-GB"/>
          </a:p>
        </p:txBody>
      </p:sp>
    </p:spTree>
    <p:extLst>
      <p:ext uri="{BB962C8B-B14F-4D97-AF65-F5344CB8AC3E}">
        <p14:creationId xmlns:p14="http://schemas.microsoft.com/office/powerpoint/2010/main" val="1721831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27</a:t>
            </a:fld>
            <a:endParaRPr lang="en-GB"/>
          </a:p>
        </p:txBody>
      </p:sp>
    </p:spTree>
    <p:extLst>
      <p:ext uri="{BB962C8B-B14F-4D97-AF65-F5344CB8AC3E}">
        <p14:creationId xmlns:p14="http://schemas.microsoft.com/office/powerpoint/2010/main" val="216450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28</a:t>
            </a:fld>
            <a:endParaRPr lang="en-GB"/>
          </a:p>
        </p:txBody>
      </p:sp>
    </p:spTree>
    <p:extLst>
      <p:ext uri="{BB962C8B-B14F-4D97-AF65-F5344CB8AC3E}">
        <p14:creationId xmlns:p14="http://schemas.microsoft.com/office/powerpoint/2010/main" val="1011292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29</a:t>
            </a:fld>
            <a:endParaRPr lang="en-GB"/>
          </a:p>
        </p:txBody>
      </p:sp>
    </p:spTree>
    <p:extLst>
      <p:ext uri="{BB962C8B-B14F-4D97-AF65-F5344CB8AC3E}">
        <p14:creationId xmlns:p14="http://schemas.microsoft.com/office/powerpoint/2010/main" val="302362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30</a:t>
            </a:fld>
            <a:endParaRPr lang="en-GB"/>
          </a:p>
        </p:txBody>
      </p:sp>
    </p:spTree>
    <p:extLst>
      <p:ext uri="{BB962C8B-B14F-4D97-AF65-F5344CB8AC3E}">
        <p14:creationId xmlns:p14="http://schemas.microsoft.com/office/powerpoint/2010/main" val="226617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3</a:t>
            </a:fld>
            <a:endParaRPr lang="en-GB"/>
          </a:p>
        </p:txBody>
      </p:sp>
    </p:spTree>
    <p:extLst>
      <p:ext uri="{BB962C8B-B14F-4D97-AF65-F5344CB8AC3E}">
        <p14:creationId xmlns:p14="http://schemas.microsoft.com/office/powerpoint/2010/main" val="113758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6</a:t>
            </a:fld>
            <a:endParaRPr lang="en-GB"/>
          </a:p>
        </p:txBody>
      </p:sp>
    </p:spTree>
    <p:extLst>
      <p:ext uri="{BB962C8B-B14F-4D97-AF65-F5344CB8AC3E}">
        <p14:creationId xmlns:p14="http://schemas.microsoft.com/office/powerpoint/2010/main" val="320362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7</a:t>
            </a:fld>
            <a:endParaRPr lang="en-GB"/>
          </a:p>
        </p:txBody>
      </p:sp>
    </p:spTree>
    <p:extLst>
      <p:ext uri="{BB962C8B-B14F-4D97-AF65-F5344CB8AC3E}">
        <p14:creationId xmlns:p14="http://schemas.microsoft.com/office/powerpoint/2010/main" val="100496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9</a:t>
            </a:fld>
            <a:endParaRPr lang="en-GB"/>
          </a:p>
        </p:txBody>
      </p:sp>
    </p:spTree>
    <p:extLst>
      <p:ext uri="{BB962C8B-B14F-4D97-AF65-F5344CB8AC3E}">
        <p14:creationId xmlns:p14="http://schemas.microsoft.com/office/powerpoint/2010/main" val="333181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10</a:t>
            </a:fld>
            <a:endParaRPr lang="en-GB"/>
          </a:p>
        </p:txBody>
      </p:sp>
    </p:spTree>
    <p:extLst>
      <p:ext uri="{BB962C8B-B14F-4D97-AF65-F5344CB8AC3E}">
        <p14:creationId xmlns:p14="http://schemas.microsoft.com/office/powerpoint/2010/main" val="339291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11</a:t>
            </a:fld>
            <a:endParaRPr lang="en-GB"/>
          </a:p>
        </p:txBody>
      </p:sp>
    </p:spTree>
    <p:extLst>
      <p:ext uri="{BB962C8B-B14F-4D97-AF65-F5344CB8AC3E}">
        <p14:creationId xmlns:p14="http://schemas.microsoft.com/office/powerpoint/2010/main" val="36348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AB08B1-0FFD-4C4E-A7BD-14CE134DBCEB}" type="slidenum">
              <a:rPr lang="en-GB" smtClean="0"/>
              <a:t>12</a:t>
            </a:fld>
            <a:endParaRPr lang="en-GB"/>
          </a:p>
        </p:txBody>
      </p:sp>
    </p:spTree>
    <p:extLst>
      <p:ext uri="{BB962C8B-B14F-4D97-AF65-F5344CB8AC3E}">
        <p14:creationId xmlns:p14="http://schemas.microsoft.com/office/powerpoint/2010/main" val="422567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4EC56F3-004E-4F6A-8611-CDCE7215087E}" type="datetime1">
              <a:rPr lang="en-US" smtClean="0"/>
              <a:t>5/19/15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smtClean="0"/>
              <a:t>Dr Jill Harshaw</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D22F896-40B5-4ADD-8801-0D06FADFA09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47888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18B8FA-7E71-4E04-AAE1-FCDA9F0631D7}" type="datetime1">
              <a:rPr lang="en-US" smtClean="0"/>
              <a:t>5/19/15</a:t>
            </a:fld>
            <a:endParaRPr lang="en-US" dirty="0"/>
          </a:p>
        </p:txBody>
      </p:sp>
      <p:sp>
        <p:nvSpPr>
          <p:cNvPr id="5" name="Footer Placeholder 4"/>
          <p:cNvSpPr>
            <a:spLocks noGrp="1"/>
          </p:cNvSpPr>
          <p:nvPr>
            <p:ph type="ftr" sz="quarter" idx="11"/>
          </p:nvPr>
        </p:nvSpPr>
        <p:spPr/>
        <p:txBody>
          <a:bodyPr/>
          <a:lstStyle/>
          <a:p>
            <a:r>
              <a:rPr lang="en-US" smtClean="0"/>
              <a:t>Dr Jill Harshaw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28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06C332-F94C-4BF8-9640-066C059CBDD6}" type="datetime1">
              <a:rPr lang="en-US" smtClean="0"/>
              <a:t>5/19/15</a:t>
            </a:fld>
            <a:endParaRPr lang="en-US" dirty="0"/>
          </a:p>
        </p:txBody>
      </p:sp>
      <p:sp>
        <p:nvSpPr>
          <p:cNvPr id="5" name="Footer Placeholder 4"/>
          <p:cNvSpPr>
            <a:spLocks noGrp="1"/>
          </p:cNvSpPr>
          <p:nvPr>
            <p:ph type="ftr" sz="quarter" idx="11"/>
          </p:nvPr>
        </p:nvSpPr>
        <p:spPr/>
        <p:txBody>
          <a:bodyPr/>
          <a:lstStyle/>
          <a:p>
            <a:r>
              <a:rPr lang="en-US" smtClean="0"/>
              <a:t>Dr Jill Harshaw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910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66BD83-BAC3-4C89-A389-20EDC7294DE4}" type="datetime1">
              <a:rPr lang="en-US" smtClean="0"/>
              <a:t>5/19/15</a:t>
            </a:fld>
            <a:endParaRPr lang="en-US" dirty="0"/>
          </a:p>
        </p:txBody>
      </p:sp>
      <p:sp>
        <p:nvSpPr>
          <p:cNvPr id="5" name="Footer Placeholder 4"/>
          <p:cNvSpPr>
            <a:spLocks noGrp="1"/>
          </p:cNvSpPr>
          <p:nvPr>
            <p:ph type="ftr" sz="quarter" idx="11"/>
          </p:nvPr>
        </p:nvSpPr>
        <p:spPr/>
        <p:txBody>
          <a:bodyPr/>
          <a:lstStyle/>
          <a:p>
            <a:r>
              <a:rPr lang="en-US" smtClean="0"/>
              <a:t>Dr Jill Harshaw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177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E1751-3E1F-4D8D-9614-5524E5C7B247}" type="datetime1">
              <a:rPr lang="en-US" smtClean="0"/>
              <a:t>5/19/15</a:t>
            </a:fld>
            <a:endParaRPr lang="en-US" dirty="0"/>
          </a:p>
        </p:txBody>
      </p:sp>
      <p:sp>
        <p:nvSpPr>
          <p:cNvPr id="5" name="Footer Placeholder 4"/>
          <p:cNvSpPr>
            <a:spLocks noGrp="1"/>
          </p:cNvSpPr>
          <p:nvPr>
            <p:ph type="ftr" sz="quarter" idx="11"/>
          </p:nvPr>
        </p:nvSpPr>
        <p:spPr/>
        <p:txBody>
          <a:bodyPr/>
          <a:lstStyle/>
          <a:p>
            <a:r>
              <a:rPr lang="en-US" smtClean="0"/>
              <a:t>Dr Jill Harshaw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789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557168-E928-4C14-A3F8-7707DDB7C2D7}" type="datetime1">
              <a:rPr lang="en-US" smtClean="0"/>
              <a:t>5/19/15</a:t>
            </a:fld>
            <a:endParaRPr lang="en-US" dirty="0"/>
          </a:p>
        </p:txBody>
      </p:sp>
      <p:sp>
        <p:nvSpPr>
          <p:cNvPr id="6" name="Footer Placeholder 5"/>
          <p:cNvSpPr>
            <a:spLocks noGrp="1"/>
          </p:cNvSpPr>
          <p:nvPr>
            <p:ph type="ftr" sz="quarter" idx="11"/>
          </p:nvPr>
        </p:nvSpPr>
        <p:spPr/>
        <p:txBody>
          <a:bodyPr/>
          <a:lstStyle/>
          <a:p>
            <a:r>
              <a:rPr lang="en-US" smtClean="0"/>
              <a:t>Dr Jill Harshaw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549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54B894-22B5-4677-A587-1F8068FEEABF}" type="datetime1">
              <a:rPr lang="en-US" smtClean="0"/>
              <a:t>5/19/15</a:t>
            </a:fld>
            <a:endParaRPr lang="en-US" dirty="0"/>
          </a:p>
        </p:txBody>
      </p:sp>
      <p:sp>
        <p:nvSpPr>
          <p:cNvPr id="8" name="Footer Placeholder 7"/>
          <p:cNvSpPr>
            <a:spLocks noGrp="1"/>
          </p:cNvSpPr>
          <p:nvPr>
            <p:ph type="ftr" sz="quarter" idx="11"/>
          </p:nvPr>
        </p:nvSpPr>
        <p:spPr/>
        <p:txBody>
          <a:bodyPr/>
          <a:lstStyle/>
          <a:p>
            <a:r>
              <a:rPr lang="en-US" smtClean="0"/>
              <a:t>Dr Jill Harshaw</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051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181C38-E843-4074-B7E7-D8C80916A881}" type="datetime1">
              <a:rPr lang="en-US" smtClean="0"/>
              <a:t>5/19/15</a:t>
            </a:fld>
            <a:endParaRPr lang="en-US" dirty="0"/>
          </a:p>
        </p:txBody>
      </p:sp>
      <p:sp>
        <p:nvSpPr>
          <p:cNvPr id="4" name="Footer Placeholder 3"/>
          <p:cNvSpPr>
            <a:spLocks noGrp="1"/>
          </p:cNvSpPr>
          <p:nvPr>
            <p:ph type="ftr" sz="quarter" idx="11"/>
          </p:nvPr>
        </p:nvSpPr>
        <p:spPr/>
        <p:txBody>
          <a:bodyPr/>
          <a:lstStyle/>
          <a:p>
            <a:r>
              <a:rPr lang="en-US" smtClean="0"/>
              <a:t>Dr Jill Harshaw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343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9BA37-B101-4C32-8ECF-E243335E2B00}" type="datetime1">
              <a:rPr lang="en-US" smtClean="0"/>
              <a:t>5/19/15</a:t>
            </a:fld>
            <a:endParaRPr lang="en-US" dirty="0"/>
          </a:p>
        </p:txBody>
      </p:sp>
      <p:sp>
        <p:nvSpPr>
          <p:cNvPr id="3" name="Footer Placeholder 2"/>
          <p:cNvSpPr>
            <a:spLocks noGrp="1"/>
          </p:cNvSpPr>
          <p:nvPr>
            <p:ph type="ftr" sz="quarter" idx="11"/>
          </p:nvPr>
        </p:nvSpPr>
        <p:spPr/>
        <p:txBody>
          <a:bodyPr/>
          <a:lstStyle/>
          <a:p>
            <a:r>
              <a:rPr lang="en-US" smtClean="0"/>
              <a:t>Dr Jill Harshaw</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338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5C4F7-952A-416A-93FD-29883BBE47E7}" type="datetime1">
              <a:rPr lang="en-US" smtClean="0"/>
              <a:t>5/19/15</a:t>
            </a:fld>
            <a:endParaRPr lang="en-US" dirty="0"/>
          </a:p>
        </p:txBody>
      </p:sp>
      <p:sp>
        <p:nvSpPr>
          <p:cNvPr id="6" name="Footer Placeholder 5"/>
          <p:cNvSpPr>
            <a:spLocks noGrp="1"/>
          </p:cNvSpPr>
          <p:nvPr>
            <p:ph type="ftr" sz="quarter" idx="11"/>
          </p:nvPr>
        </p:nvSpPr>
        <p:spPr/>
        <p:txBody>
          <a:bodyPr/>
          <a:lstStyle/>
          <a:p>
            <a:r>
              <a:rPr lang="en-US" smtClean="0"/>
              <a:t>Dr Jill Harshaw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661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3B764-D201-4D22-9E86-19E73AFE0104}" type="datetime1">
              <a:rPr lang="en-US" smtClean="0"/>
              <a:t>5/19/15</a:t>
            </a:fld>
            <a:endParaRPr lang="en-US" dirty="0"/>
          </a:p>
        </p:txBody>
      </p:sp>
      <p:sp>
        <p:nvSpPr>
          <p:cNvPr id="6" name="Footer Placeholder 5"/>
          <p:cNvSpPr>
            <a:spLocks noGrp="1"/>
          </p:cNvSpPr>
          <p:nvPr>
            <p:ph type="ftr" sz="quarter" idx="11"/>
          </p:nvPr>
        </p:nvSpPr>
        <p:spPr/>
        <p:txBody>
          <a:bodyPr/>
          <a:lstStyle/>
          <a:p>
            <a:r>
              <a:rPr lang="en-US" smtClean="0"/>
              <a:t>Dr Jill Harshaw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97510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08B6FC0-B430-4CB5-A3C2-0C91D48BFDD3}" type="datetime1">
              <a:rPr lang="en-US" smtClean="0"/>
              <a:t>5/19/15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smtClean="0"/>
              <a:t>Dr Jill Harshaw</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172414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467" y="1155922"/>
            <a:ext cx="10683217" cy="2723882"/>
          </a:xfrm>
        </p:spPr>
        <p:txBody>
          <a:bodyPr>
            <a:noAutofit/>
          </a:bodyPr>
          <a:lstStyle/>
          <a:p>
            <a:pPr>
              <a:lnSpc>
                <a:spcPct val="100000"/>
              </a:lnSpc>
            </a:pPr>
            <a:r>
              <a:rPr lang="en-GB" sz="4000" dirty="0" smtClean="0">
                <a:latin typeface="Arial Rounded MT Bold" panose="020F0704030504030204" pitchFamily="34" charset="0"/>
              </a:rPr>
              <a:t>Spirituality and persons with </a:t>
            </a:r>
            <a:br>
              <a:rPr lang="en-GB" sz="4000" dirty="0" smtClean="0">
                <a:latin typeface="Arial Rounded MT Bold" panose="020F0704030504030204" pitchFamily="34" charset="0"/>
              </a:rPr>
            </a:br>
            <a:r>
              <a:rPr lang="en-GB" sz="4000" dirty="0" smtClean="0">
                <a:latin typeface="Arial Rounded MT Bold" panose="020F0704030504030204" pitchFamily="34" charset="0"/>
              </a:rPr>
              <a:t>profound intellectual disabilities…</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8" name="TextBox 7"/>
          <p:cNvSpPr txBox="1"/>
          <p:nvPr/>
        </p:nvSpPr>
        <p:spPr>
          <a:xfrm>
            <a:off x="5519478" y="3199534"/>
            <a:ext cx="1731564" cy="1015663"/>
          </a:xfrm>
          <a:prstGeom prst="rect">
            <a:avLst/>
          </a:prstGeom>
          <a:noFill/>
        </p:spPr>
        <p:txBody>
          <a:bodyPr wrap="none" rtlCol="0">
            <a:spAutoFit/>
          </a:bodyPr>
          <a:lstStyle/>
          <a:p>
            <a:r>
              <a:rPr lang="en-GB" sz="6000" dirty="0" smtClean="0">
                <a:solidFill>
                  <a:schemeClr val="bg1"/>
                </a:solidFill>
                <a:latin typeface="Arial Rounded MT Bold" panose="020F0704030504030204" pitchFamily="34" charset="0"/>
              </a:rPr>
              <a:t>lens</a:t>
            </a:r>
            <a:endParaRPr lang="en-GB" sz="6000" dirty="0">
              <a:solidFill>
                <a:schemeClr val="bg1"/>
              </a:solidFill>
              <a:latin typeface="Arial Rounded MT Bold" panose="020F0704030504030204" pitchFamily="34" charset="0"/>
            </a:endParaRPr>
          </a:p>
        </p:txBody>
      </p:sp>
      <p:sp>
        <p:nvSpPr>
          <p:cNvPr id="9" name="Footer Placeholder 2"/>
          <p:cNvSpPr>
            <a:spLocks noGrp="1"/>
          </p:cNvSpPr>
          <p:nvPr>
            <p:ph type="ftr" sz="quarter" idx="11"/>
          </p:nvPr>
        </p:nvSpPr>
        <p:spPr>
          <a:xfrm>
            <a:off x="8873543" y="6388229"/>
            <a:ext cx="3149369" cy="332715"/>
          </a:xfrm>
        </p:spPr>
        <p:txBody>
          <a:bodyPr/>
          <a:lstStyle/>
          <a:p>
            <a:r>
              <a:rPr lang="en-US" b="1" dirty="0" err="1" smtClean="0">
                <a:solidFill>
                  <a:srgbClr val="FFFFFF"/>
                </a:solidFill>
                <a:latin typeface="Arial Rounded MT Bold" panose="020F0704030504030204" pitchFamily="34" charset="0"/>
              </a:rPr>
              <a:t>Dr</a:t>
            </a:r>
            <a:r>
              <a:rPr lang="en-US" b="1" dirty="0" smtClean="0">
                <a:solidFill>
                  <a:srgbClr val="FFFFFF"/>
                </a:solidFill>
                <a:latin typeface="Arial Rounded MT Bold" panose="020F0704030504030204" pitchFamily="34" charset="0"/>
              </a:rPr>
              <a:t> Jill Harshaw Queen’s University Belfast</a:t>
            </a:r>
            <a:endParaRPr lang="en-US" b="1" dirty="0">
              <a:solidFill>
                <a:srgbClr val="FFFFFF"/>
              </a:solidFill>
              <a:latin typeface="Arial Rounded MT Bold" panose="020F0704030504030204" pitchFamily="34" charset="0"/>
            </a:endParaRPr>
          </a:p>
        </p:txBody>
      </p:sp>
    </p:spTree>
    <p:extLst>
      <p:ext uri="{BB962C8B-B14F-4D97-AF65-F5344CB8AC3E}">
        <p14:creationId xmlns:p14="http://schemas.microsoft.com/office/powerpoint/2010/main" val="319387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594912" y="283335"/>
            <a:ext cx="10983195" cy="4862870"/>
          </a:xfrm>
          <a:prstGeom prst="rect">
            <a:avLst/>
          </a:prstGeom>
          <a:noFill/>
        </p:spPr>
        <p:txBody>
          <a:bodyPr wrap="square" rtlCol="0">
            <a:spAutoFit/>
          </a:bodyPr>
          <a:lstStyle/>
          <a:p>
            <a:endParaRPr lang="en-GB" sz="2400" dirty="0" smtClean="0">
              <a:latin typeface="Arial Rounded MT Bold" panose="020F0704030504030204" pitchFamily="34" charset="0"/>
            </a:endParaRPr>
          </a:p>
          <a:p>
            <a:r>
              <a:rPr lang="en-GB" sz="4800" dirty="0" smtClean="0">
                <a:latin typeface="Arial Rounded MT Bold" panose="020F0704030504030204" pitchFamily="34" charset="0"/>
              </a:rPr>
              <a:t>Another potential response…</a:t>
            </a:r>
          </a:p>
          <a:p>
            <a:endParaRPr lang="en-GB" dirty="0">
              <a:latin typeface="Arial Rounded MT Bold" panose="020F0704030504030204" pitchFamily="34" charset="0"/>
            </a:endParaRPr>
          </a:p>
          <a:p>
            <a:pPr marL="571500" indent="-571500">
              <a:buFont typeface="Arial" panose="020B0604020202020204" pitchFamily="34" charset="0"/>
              <a:buChar char="•"/>
            </a:pPr>
            <a:r>
              <a:rPr lang="en-GB" sz="4400" dirty="0" smtClean="0">
                <a:solidFill>
                  <a:srgbClr val="FFFFFF"/>
                </a:solidFill>
                <a:latin typeface="Arial Rounded MT Bold" panose="020F0704030504030204" pitchFamily="34" charset="0"/>
              </a:rPr>
              <a:t>Empirical evidence</a:t>
            </a:r>
            <a:endParaRPr lang="en-GB" sz="4400" dirty="0">
              <a:solidFill>
                <a:srgbClr val="FFFFFF"/>
              </a:solidFill>
              <a:latin typeface="Arial Rounded MT Bold" panose="020F0704030504030204" pitchFamily="34" charset="0"/>
            </a:endParaRPr>
          </a:p>
          <a:p>
            <a:endParaRPr lang="en-GB" sz="4400" dirty="0" smtClean="0">
              <a:solidFill>
                <a:srgbClr val="FFFFFF"/>
              </a:solidFill>
              <a:latin typeface="Arial Rounded MT Bold" panose="020F0704030504030204" pitchFamily="34" charset="0"/>
            </a:endParaRPr>
          </a:p>
          <a:p>
            <a:endParaRPr lang="en-GB" sz="4400" dirty="0">
              <a:solidFill>
                <a:srgbClr val="FFFFFF"/>
              </a:solidFill>
              <a:latin typeface="Arial Rounded MT Bold" panose="020F0704030504030204" pitchFamily="34" charset="0"/>
            </a:endParaRPr>
          </a:p>
          <a:p>
            <a:pPr algn="r"/>
            <a:r>
              <a:rPr lang="en-GB" sz="4000" dirty="0">
                <a:solidFill>
                  <a:srgbClr val="FFFFFF"/>
                </a:solidFill>
                <a:latin typeface="Arial Rounded MT Bold" panose="020F0704030504030204" pitchFamily="34" charset="0"/>
              </a:rPr>
              <a:t>Focus on s</a:t>
            </a:r>
            <a:r>
              <a:rPr lang="en-GB" sz="4000" dirty="0" smtClean="0">
                <a:solidFill>
                  <a:srgbClr val="FFFFFF"/>
                </a:solidFill>
                <a:latin typeface="Arial Rounded MT Bold" panose="020F0704030504030204" pitchFamily="34" charset="0"/>
              </a:rPr>
              <a:t>piritual experience</a:t>
            </a:r>
            <a:endParaRPr lang="en-GB" sz="4000" dirty="0">
              <a:solidFill>
                <a:srgbClr val="FFFFFF"/>
              </a:solidFill>
              <a:latin typeface="Arial Rounded MT Bold" panose="020F0704030504030204" pitchFamily="34" charset="0"/>
            </a:endParaRPr>
          </a:p>
          <a:p>
            <a:pPr algn="r"/>
            <a:r>
              <a:rPr lang="en-GB" sz="4800" dirty="0" smtClean="0">
                <a:solidFill>
                  <a:srgbClr val="FFFF00"/>
                </a:solidFill>
                <a:latin typeface="Arial Rounded MT Bold" panose="020F0704030504030204" pitchFamily="34" charset="0"/>
              </a:rPr>
              <a:t>The elevation of </a:t>
            </a:r>
            <a:r>
              <a:rPr lang="en-GB" sz="4000" dirty="0">
                <a:solidFill>
                  <a:srgbClr val="FFFF00"/>
                </a:solidFill>
                <a:latin typeface="Arial Rounded MT Bold" panose="020F0704030504030204" pitchFamily="34" charset="0"/>
              </a:rPr>
              <a:t>the </a:t>
            </a:r>
            <a:r>
              <a:rPr lang="en-GB" sz="4000" dirty="0" smtClean="0">
                <a:solidFill>
                  <a:srgbClr val="FFFF00"/>
                </a:solidFill>
                <a:latin typeface="Arial Rounded MT Bold" panose="020F0704030504030204" pitchFamily="34" charset="0"/>
              </a:rPr>
              <a:t>anecdote?</a:t>
            </a:r>
            <a:endParaRPr lang="en-GB" sz="4000" dirty="0">
              <a:solidFill>
                <a:srgbClr val="FFFF00"/>
              </a:solidFill>
              <a:latin typeface="Arial Rounded MT Bold" panose="020F0704030504030204" pitchFamily="34" charset="0"/>
            </a:endParaRPr>
          </a:p>
        </p:txBody>
      </p:sp>
    </p:spTree>
    <p:extLst>
      <p:ext uri="{BB962C8B-B14F-4D97-AF65-F5344CB8AC3E}">
        <p14:creationId xmlns:p14="http://schemas.microsoft.com/office/powerpoint/2010/main" val="1449554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594912" y="283335"/>
            <a:ext cx="10983195" cy="5509200"/>
          </a:xfrm>
          <a:prstGeom prst="rect">
            <a:avLst/>
          </a:prstGeom>
          <a:noFill/>
        </p:spPr>
        <p:txBody>
          <a:bodyPr wrap="square" rtlCol="0">
            <a:spAutoFit/>
          </a:bodyPr>
          <a:lstStyle/>
          <a:p>
            <a:r>
              <a:rPr lang="en-GB" sz="3200" i="1" dirty="0" smtClean="0">
                <a:solidFill>
                  <a:srgbClr val="FFFFFF"/>
                </a:solidFill>
                <a:latin typeface="Arial Rounded MT Bold" panose="020F0704030504030204" pitchFamily="34" charset="0"/>
              </a:rPr>
              <a:t>“severely </a:t>
            </a:r>
            <a:r>
              <a:rPr lang="en-GB" sz="3200" i="1" dirty="0">
                <a:solidFill>
                  <a:srgbClr val="FFFFFF"/>
                </a:solidFill>
                <a:latin typeface="Arial Rounded MT Bold" panose="020F0704030504030204" pitchFamily="34" charset="0"/>
              </a:rPr>
              <a:t>mentally handicapped people are denied the very substance of a rational productive existence...Such an existence gives no real opportunity for inner spiritual growth, or the nourishment of the human spirit, both of which are important when coming to terms with the meaning of Christianity.  It gives no real opportunity to experience the joy of seeking a lifetime relationship with the Almighty, because concepts involved are complicated and require a level of awareness which the profoundly mentally handicapped do not have</a:t>
            </a:r>
            <a:r>
              <a:rPr lang="en-GB" sz="3200" i="1" dirty="0" smtClean="0">
                <a:solidFill>
                  <a:srgbClr val="FFFFFF"/>
                </a:solidFill>
                <a:latin typeface="Arial Rounded MT Bold" panose="020F0704030504030204" pitchFamily="34" charset="0"/>
              </a:rPr>
              <a:t>.” </a:t>
            </a:r>
            <a:r>
              <a:rPr lang="en-GB" sz="3200" i="1" dirty="0" err="1" smtClean="0">
                <a:solidFill>
                  <a:schemeClr val="accent2">
                    <a:lumMod val="40000"/>
                    <a:lumOff val="60000"/>
                  </a:schemeClr>
                </a:solidFill>
                <a:latin typeface="Arial Rounded MT Bold" panose="020F0704030504030204" pitchFamily="34" charset="0"/>
              </a:rPr>
              <a:t>Birchenall</a:t>
            </a:r>
            <a:r>
              <a:rPr lang="en-GB" sz="3200" i="1" dirty="0" smtClean="0">
                <a:solidFill>
                  <a:schemeClr val="accent2">
                    <a:lumMod val="40000"/>
                    <a:lumOff val="60000"/>
                  </a:schemeClr>
                </a:solidFill>
                <a:latin typeface="Arial Rounded MT Bold" panose="020F0704030504030204" pitchFamily="34" charset="0"/>
              </a:rPr>
              <a:t> </a:t>
            </a:r>
            <a:endParaRPr lang="en-GB" sz="3200" dirty="0">
              <a:solidFill>
                <a:schemeClr val="accent2">
                  <a:lumMod val="40000"/>
                  <a:lumOff val="60000"/>
                </a:schemeClr>
              </a:solidFill>
              <a:latin typeface="Arial Rounded MT Bold" panose="020F0704030504030204" pitchFamily="34" charset="0"/>
            </a:endParaRPr>
          </a:p>
        </p:txBody>
      </p:sp>
    </p:spTree>
    <p:extLst>
      <p:ext uri="{BB962C8B-B14F-4D97-AF65-F5344CB8AC3E}">
        <p14:creationId xmlns:p14="http://schemas.microsoft.com/office/powerpoint/2010/main" val="2305725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594912" y="283335"/>
            <a:ext cx="10983195" cy="6001643"/>
          </a:xfrm>
          <a:prstGeom prst="rect">
            <a:avLst/>
          </a:prstGeom>
          <a:noFill/>
        </p:spPr>
        <p:txBody>
          <a:bodyPr wrap="square" rtlCol="0">
            <a:spAutoFit/>
          </a:bodyPr>
          <a:lstStyle/>
          <a:p>
            <a:r>
              <a:rPr lang="en-GB" sz="3200" i="1" dirty="0" smtClean="0">
                <a:solidFill>
                  <a:srgbClr val="FFFFFF"/>
                </a:solidFill>
                <a:latin typeface="Arial Rounded MT Bold" panose="020F0704030504030204" pitchFamily="34" charset="0"/>
              </a:rPr>
              <a:t>“severely </a:t>
            </a:r>
            <a:r>
              <a:rPr lang="en-GB" sz="3200" i="1" dirty="0">
                <a:solidFill>
                  <a:srgbClr val="FFFFFF"/>
                </a:solidFill>
                <a:latin typeface="Arial Rounded MT Bold" panose="020F0704030504030204" pitchFamily="34" charset="0"/>
              </a:rPr>
              <a:t>mentally handicapped people are denied the very substance of a rational productive existence...Such an existence gives no real opportunity for inner spiritual growth, or the nourishment of the human spirit, both of which are important when coming to terms with the meaning of Christianity.  It gives no real opportunity to experience the joy of seeking a lifetime relationship with the Almighty, because concepts involved are complicated and require a level of awareness which the profoundly mentally handicapped do not have</a:t>
            </a:r>
            <a:r>
              <a:rPr lang="en-GB" sz="3200" i="1" dirty="0" smtClean="0">
                <a:solidFill>
                  <a:srgbClr val="FFFFFF"/>
                </a:solidFill>
                <a:latin typeface="Arial Rounded MT Bold" panose="020F0704030504030204" pitchFamily="34" charset="0"/>
              </a:rPr>
              <a:t>.” </a:t>
            </a:r>
          </a:p>
          <a:p>
            <a:r>
              <a:rPr lang="en-GB" sz="3200" i="1" dirty="0">
                <a:solidFill>
                  <a:srgbClr val="FFFFFF"/>
                </a:solidFill>
                <a:latin typeface="Arial Rounded MT Bold" panose="020F0704030504030204" pitchFamily="34" charset="0"/>
              </a:rPr>
              <a:t>	</a:t>
            </a:r>
            <a:r>
              <a:rPr lang="en-GB" sz="3200" i="1" dirty="0" smtClean="0">
                <a:solidFill>
                  <a:srgbClr val="FFFFFF"/>
                </a:solidFill>
                <a:latin typeface="Arial Rounded MT Bold" panose="020F0704030504030204" pitchFamily="34" charset="0"/>
              </a:rPr>
              <a:t>																</a:t>
            </a:r>
            <a:r>
              <a:rPr lang="en-GB" sz="3200" i="1" dirty="0" err="1" smtClean="0">
                <a:solidFill>
                  <a:schemeClr val="accent2">
                    <a:lumMod val="40000"/>
                    <a:lumOff val="60000"/>
                  </a:schemeClr>
                </a:solidFill>
                <a:latin typeface="Arial Rounded MT Bold" panose="020F0704030504030204" pitchFamily="34" charset="0"/>
              </a:rPr>
              <a:t>Birchenall</a:t>
            </a:r>
            <a:r>
              <a:rPr lang="en-GB" sz="3200" i="1" dirty="0" smtClean="0">
                <a:solidFill>
                  <a:schemeClr val="accent2">
                    <a:lumMod val="40000"/>
                    <a:lumOff val="60000"/>
                  </a:schemeClr>
                </a:solidFill>
                <a:latin typeface="Arial Rounded MT Bold" panose="020F0704030504030204" pitchFamily="34" charset="0"/>
              </a:rPr>
              <a:t> </a:t>
            </a:r>
            <a:endParaRPr lang="en-GB" sz="3200" dirty="0">
              <a:solidFill>
                <a:schemeClr val="accent2">
                  <a:lumMod val="40000"/>
                  <a:lumOff val="60000"/>
                </a:schemeClr>
              </a:solidFill>
              <a:latin typeface="Arial Rounded MT Bold" panose="020F0704030504030204" pitchFamily="34" charset="0"/>
            </a:endParaRPr>
          </a:p>
        </p:txBody>
      </p:sp>
    </p:spTree>
    <p:extLst>
      <p:ext uri="{BB962C8B-B14F-4D97-AF65-F5344CB8AC3E}">
        <p14:creationId xmlns:p14="http://schemas.microsoft.com/office/powerpoint/2010/main" val="176896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Spirituality and persons with profound intellectual disabilities…</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3466903" y="4577420"/>
            <a:ext cx="8317662" cy="3293209"/>
          </a:xfrm>
          <a:prstGeom prst="rect">
            <a:avLst/>
          </a:prstGeom>
          <a:noFill/>
        </p:spPr>
        <p:txBody>
          <a:bodyPr wrap="none" rtlCol="0">
            <a:spAutoFit/>
          </a:bodyPr>
          <a:lstStyle/>
          <a:p>
            <a:r>
              <a:rPr lang="en-GB" sz="4400" dirty="0" smtClean="0">
                <a:solidFill>
                  <a:srgbClr val="EAEAEA"/>
                </a:solidFill>
                <a:latin typeface="Arial Rounded MT Bold" panose="020F0704030504030204" pitchFamily="34" charset="0"/>
              </a:rPr>
              <a:t>…through </a:t>
            </a:r>
            <a:r>
              <a:rPr lang="en-GB" sz="4400" dirty="0">
                <a:solidFill>
                  <a:srgbClr val="EAEAEA"/>
                </a:solidFill>
                <a:latin typeface="Arial Rounded MT Bold" panose="020F0704030504030204" pitchFamily="34" charset="0"/>
              </a:rPr>
              <a:t>the </a:t>
            </a:r>
            <a:r>
              <a:rPr lang="en-GB" sz="4400" dirty="0" smtClean="0">
                <a:solidFill>
                  <a:srgbClr val="EAEAEA"/>
                </a:solidFill>
                <a:latin typeface="Arial Rounded MT Bold" panose="020F0704030504030204" pitchFamily="34" charset="0"/>
              </a:rPr>
              <a:t>lens of </a:t>
            </a:r>
            <a:r>
              <a:rPr lang="en-GB" sz="4400" dirty="0">
                <a:solidFill>
                  <a:srgbClr val="EAEAEA"/>
                </a:solidFill>
                <a:latin typeface="Arial Rounded MT Bold" panose="020F0704030504030204" pitchFamily="34" charset="0"/>
              </a:rPr>
              <a:t>a</a:t>
            </a:r>
            <a:endParaRPr lang="en-GB" sz="4400" dirty="0" smtClean="0">
              <a:solidFill>
                <a:srgbClr val="EAEAEA"/>
              </a:solidFill>
              <a:latin typeface="Arial Rounded MT Bold" panose="020F0704030504030204" pitchFamily="34" charset="0"/>
            </a:endParaRPr>
          </a:p>
          <a:p>
            <a:r>
              <a:rPr lang="en-GB" sz="4400" dirty="0" smtClean="0">
                <a:solidFill>
                  <a:srgbClr val="EAEAEA"/>
                </a:solidFill>
                <a:latin typeface="Arial Rounded MT Bold" panose="020F0704030504030204" pitchFamily="34" charset="0"/>
              </a:rPr>
              <a:t> ‘theology of accommodation’</a:t>
            </a:r>
            <a:r>
              <a:rPr lang="en-GB" sz="6000" dirty="0">
                <a:solidFill>
                  <a:srgbClr val="EAEAEA"/>
                </a:solidFill>
                <a:latin typeface="Arial Rounded MT Bold" panose="020F0704030504030204" pitchFamily="34" charset="0"/>
              </a:rPr>
              <a:t/>
            </a:r>
            <a:br>
              <a:rPr lang="en-GB" sz="6000" dirty="0">
                <a:solidFill>
                  <a:srgbClr val="EAEAEA"/>
                </a:solidFill>
                <a:latin typeface="Arial Rounded MT Bold" panose="020F0704030504030204" pitchFamily="34" charset="0"/>
              </a:rPr>
            </a:br>
            <a:r>
              <a:rPr lang="en-GB" sz="6000" dirty="0">
                <a:solidFill>
                  <a:srgbClr val="EAEAEA"/>
                </a:solidFill>
                <a:latin typeface="Arial Rounded MT Bold" panose="020F0704030504030204" pitchFamily="34" charset="0"/>
              </a:rPr>
              <a:t/>
            </a:r>
            <a:br>
              <a:rPr lang="en-GB" sz="6000" dirty="0">
                <a:solidFill>
                  <a:srgbClr val="EAEAEA"/>
                </a:solidFill>
                <a:latin typeface="Arial Rounded MT Bold" panose="020F0704030504030204" pitchFamily="34" charset="0"/>
              </a:rPr>
            </a:br>
            <a:endParaRPr lang="en-GB" sz="6000" dirty="0">
              <a:solidFill>
                <a:srgbClr val="EAEAEA"/>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81" y="2919669"/>
            <a:ext cx="2100522" cy="1575392"/>
          </a:xfrm>
          <a:prstGeom prst="rect">
            <a:avLst/>
          </a:prstGeom>
        </p:spPr>
      </p:pic>
      <p:sp>
        <p:nvSpPr>
          <p:cNvPr id="8" name="TextBox 7"/>
          <p:cNvSpPr txBox="1"/>
          <p:nvPr/>
        </p:nvSpPr>
        <p:spPr>
          <a:xfrm>
            <a:off x="5558114" y="3178789"/>
            <a:ext cx="1731564" cy="1015663"/>
          </a:xfrm>
          <a:prstGeom prst="rect">
            <a:avLst/>
          </a:prstGeom>
          <a:noFill/>
        </p:spPr>
        <p:txBody>
          <a:bodyPr wrap="none" rtlCol="0">
            <a:spAutoFit/>
          </a:bodyPr>
          <a:lstStyle/>
          <a:p>
            <a:r>
              <a:rPr lang="en-GB" sz="6000" dirty="0" smtClean="0">
                <a:solidFill>
                  <a:schemeClr val="bg1"/>
                </a:solidFill>
                <a:latin typeface="Arial Rounded MT Bold" panose="020F0704030504030204" pitchFamily="34" charset="0"/>
              </a:rPr>
              <a:t>lens</a:t>
            </a:r>
            <a:endParaRPr lang="en-GB" sz="6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94262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594912" y="283335"/>
            <a:ext cx="10983195" cy="5478423"/>
          </a:xfrm>
          <a:prstGeom prst="rect">
            <a:avLst/>
          </a:prstGeom>
          <a:noFill/>
        </p:spPr>
        <p:txBody>
          <a:bodyPr wrap="square" rtlCol="0">
            <a:spAutoFit/>
          </a:bodyPr>
          <a:lstStyle/>
          <a:p>
            <a:r>
              <a:rPr lang="en-GB" sz="6000" b="1" dirty="0">
                <a:latin typeface="Arial Rounded MT Bold" panose="020F0704030504030204" pitchFamily="34" charset="0"/>
              </a:rPr>
              <a:t>Accommodation </a:t>
            </a:r>
            <a:endParaRPr lang="en-GB" sz="6000" b="1" dirty="0" smtClean="0">
              <a:latin typeface="Arial Rounded MT Bold" panose="020F0704030504030204" pitchFamily="34" charset="0"/>
            </a:endParaRPr>
          </a:p>
          <a:p>
            <a:endParaRPr lang="en-GB" sz="2000" b="1" dirty="0">
              <a:latin typeface="Arial Rounded MT Bold" panose="020F0704030504030204" pitchFamily="34" charset="0"/>
            </a:endParaRPr>
          </a:p>
          <a:p>
            <a:pPr marL="457200" indent="-457200">
              <a:buFont typeface="Arial" panose="020B0604020202020204" pitchFamily="34" charset="0"/>
              <a:buChar char="•"/>
            </a:pPr>
            <a:r>
              <a:rPr lang="en-GB" sz="5400" b="1" dirty="0" smtClean="0">
                <a:solidFill>
                  <a:srgbClr val="FFFFFF"/>
                </a:solidFill>
                <a:latin typeface="Arial Rounded MT Bold" panose="020F0704030504030204" pitchFamily="34" charset="0"/>
              </a:rPr>
              <a:t>The </a:t>
            </a:r>
            <a:r>
              <a:rPr lang="en-GB" sz="5400" b="1" dirty="0">
                <a:solidFill>
                  <a:srgbClr val="FFFFFF"/>
                </a:solidFill>
                <a:latin typeface="Arial Rounded MT Bold" panose="020F0704030504030204" pitchFamily="34" charset="0"/>
              </a:rPr>
              <a:t>provision of a room or lodgings</a:t>
            </a:r>
          </a:p>
          <a:p>
            <a:pPr marL="457200" lvl="0" indent="-457200">
              <a:buFont typeface="Arial" panose="020B0604020202020204" pitchFamily="34" charset="0"/>
              <a:buChar char="•"/>
            </a:pPr>
            <a:r>
              <a:rPr lang="en-GB" sz="5400" b="1" dirty="0">
                <a:solidFill>
                  <a:srgbClr val="FFFFFF"/>
                </a:solidFill>
                <a:latin typeface="Arial Rounded MT Bold" panose="020F0704030504030204" pitchFamily="34" charset="0"/>
              </a:rPr>
              <a:t>The process of adapting or adjusting to someone or something</a:t>
            </a:r>
          </a:p>
        </p:txBody>
      </p:sp>
    </p:spTree>
    <p:extLst>
      <p:ext uri="{BB962C8B-B14F-4D97-AF65-F5344CB8AC3E}">
        <p14:creationId xmlns:p14="http://schemas.microsoft.com/office/powerpoint/2010/main" val="1622083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455" y="193183"/>
            <a:ext cx="12318608" cy="6376183"/>
          </a:xfrm>
        </p:spPr>
        <p:txBody>
          <a:bodyPr>
            <a:normAutofit/>
          </a:bodyPr>
          <a:lstStyle/>
          <a:p>
            <a:r>
              <a:rPr lang="en-GB" sz="8000" dirty="0" smtClean="0">
                <a:latin typeface="Arial Rounded MT Bold" panose="020F0704030504030204" pitchFamily="34" charset="0"/>
              </a:rPr>
              <a:t/>
            </a:r>
            <a:br>
              <a:rPr lang="en-GB" sz="8000" dirty="0" smtClean="0">
                <a:latin typeface="Arial Rounded MT Bold" panose="020F0704030504030204" pitchFamily="34" charset="0"/>
              </a:rPr>
            </a:br>
            <a:r>
              <a:rPr lang="en-GB" sz="8000" dirty="0" smtClean="0">
                <a:latin typeface="Arial Rounded MT Bold" panose="020F0704030504030204" pitchFamily="34" charset="0"/>
              </a:rPr>
              <a:t/>
            </a:r>
            <a:br>
              <a:rPr lang="en-GB" sz="8000" dirty="0" smtClean="0">
                <a:latin typeface="Arial Rounded MT Bold" panose="020F0704030504030204" pitchFamily="34" charset="0"/>
              </a:rPr>
            </a:br>
            <a:r>
              <a:rPr lang="en-GB" sz="8000" dirty="0" smtClean="0">
                <a:latin typeface="Arial Rounded MT Bold" panose="020F0704030504030204" pitchFamily="34" charset="0"/>
              </a:rPr>
              <a:t/>
            </a:r>
            <a:br>
              <a:rPr lang="en-GB" sz="8000" dirty="0" smtClean="0">
                <a:latin typeface="Arial Rounded MT Bold" panose="020F0704030504030204" pitchFamily="34" charset="0"/>
              </a:rPr>
            </a:br>
            <a:endParaRPr lang="en-GB" sz="4900" dirty="0">
              <a:solidFill>
                <a:schemeClr val="tx1">
                  <a:lumMod val="20000"/>
                  <a:lumOff val="80000"/>
                </a:schemeClr>
              </a:solidFill>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131" y="334380"/>
            <a:ext cx="5693402" cy="28467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917" y="3651094"/>
            <a:ext cx="4863787" cy="29182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962" y="3713414"/>
            <a:ext cx="3747752" cy="2807196"/>
          </a:xfrm>
          <a:prstGeom prst="rect">
            <a:avLst/>
          </a:prstGeom>
        </p:spPr>
      </p:pic>
      <p:sp>
        <p:nvSpPr>
          <p:cNvPr id="9" name="Rectangle 8"/>
          <p:cNvSpPr/>
          <p:nvPr/>
        </p:nvSpPr>
        <p:spPr>
          <a:xfrm rot="20313919">
            <a:off x="499951" y="1485355"/>
            <a:ext cx="5665718" cy="92333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GB" sz="5400" b="0" cap="none" spc="0"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Accommodation</a:t>
            </a:r>
            <a:endParaRPr lang="en-GB"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75873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719408" y="386366"/>
            <a:ext cx="11472592" cy="5970865"/>
          </a:xfrm>
          <a:prstGeom prst="rect">
            <a:avLst/>
          </a:prstGeom>
          <a:noFill/>
        </p:spPr>
        <p:txBody>
          <a:bodyPr wrap="square" rtlCol="0">
            <a:spAutoFit/>
          </a:bodyPr>
          <a:lstStyle/>
          <a:p>
            <a:r>
              <a:rPr lang="en-GB" sz="4400" dirty="0" smtClean="0">
                <a:latin typeface="Arial Rounded MT Bold" panose="020F0704030504030204" pitchFamily="34" charset="0"/>
              </a:rPr>
              <a:t>The premise of divine accommodation</a:t>
            </a:r>
          </a:p>
          <a:p>
            <a:endParaRPr lang="en-GB" dirty="0">
              <a:solidFill>
                <a:srgbClr val="FFFFFF"/>
              </a:solidFill>
              <a:latin typeface="Arial Rounded MT Bold" panose="020F0704030504030204" pitchFamily="34" charset="0"/>
            </a:endParaRPr>
          </a:p>
          <a:p>
            <a:pPr marL="514350" indent="-514350">
              <a:buFont typeface="+mj-lt"/>
              <a:buAutoNum type="arabicPeriod"/>
            </a:pPr>
            <a:r>
              <a:rPr lang="en-GB" sz="3200" dirty="0" smtClean="0">
                <a:solidFill>
                  <a:srgbClr val="FFFFFF"/>
                </a:solidFill>
                <a:latin typeface="Arial Rounded MT Bold" panose="020F0704030504030204" pitchFamily="34" charset="0"/>
              </a:rPr>
              <a:t>God </a:t>
            </a:r>
            <a:r>
              <a:rPr lang="en-GB" sz="3200" dirty="0">
                <a:solidFill>
                  <a:srgbClr val="FFFFFF"/>
                </a:solidFill>
                <a:latin typeface="Arial Rounded MT Bold" panose="020F0704030504030204" pitchFamily="34" charset="0"/>
              </a:rPr>
              <a:t>is infinite</a:t>
            </a:r>
          </a:p>
          <a:p>
            <a:pPr marL="514350" indent="-514350">
              <a:buFont typeface="+mj-lt"/>
              <a:buAutoNum type="arabicPeriod"/>
            </a:pPr>
            <a:r>
              <a:rPr lang="en-GB" sz="3200" dirty="0" smtClean="0">
                <a:solidFill>
                  <a:srgbClr val="FFFFFF"/>
                </a:solidFill>
                <a:latin typeface="Arial Rounded MT Bold" panose="020F0704030504030204" pitchFamily="34" charset="0"/>
              </a:rPr>
              <a:t>God </a:t>
            </a:r>
            <a:r>
              <a:rPr lang="en-GB" sz="3200" dirty="0">
                <a:solidFill>
                  <a:srgbClr val="FFFFFF"/>
                </a:solidFill>
                <a:latin typeface="Arial Rounded MT Bold" panose="020F0704030504030204" pitchFamily="34" charset="0"/>
              </a:rPr>
              <a:t>created human beings to be in loving relationship </a:t>
            </a:r>
            <a:r>
              <a:rPr lang="en-GB" sz="3200" dirty="0" smtClean="0">
                <a:solidFill>
                  <a:srgbClr val="FFFFFF"/>
                </a:solidFill>
                <a:latin typeface="Arial Rounded MT Bold" panose="020F0704030504030204" pitchFamily="34" charset="0"/>
              </a:rPr>
              <a:t>  with </a:t>
            </a:r>
            <a:r>
              <a:rPr lang="en-GB" sz="3200" dirty="0">
                <a:solidFill>
                  <a:srgbClr val="FFFFFF"/>
                </a:solidFill>
                <a:latin typeface="Arial Rounded MT Bold" panose="020F0704030504030204" pitchFamily="34" charset="0"/>
              </a:rPr>
              <a:t>himself</a:t>
            </a:r>
          </a:p>
          <a:p>
            <a:pPr marL="514350" indent="-514350">
              <a:buFont typeface="+mj-lt"/>
              <a:buAutoNum type="arabicPeriod"/>
            </a:pPr>
            <a:r>
              <a:rPr lang="en-GB" sz="3200" dirty="0" smtClean="0">
                <a:solidFill>
                  <a:srgbClr val="FFFFFF"/>
                </a:solidFill>
                <a:latin typeface="Arial Rounded MT Bold" panose="020F0704030504030204" pitchFamily="34" charset="0"/>
              </a:rPr>
              <a:t>These </a:t>
            </a:r>
            <a:r>
              <a:rPr lang="en-GB" sz="3200" dirty="0">
                <a:solidFill>
                  <a:srgbClr val="FFFFFF"/>
                </a:solidFill>
                <a:latin typeface="Arial Rounded MT Bold" panose="020F0704030504030204" pitchFamily="34" charset="0"/>
              </a:rPr>
              <a:t>human beings are finite and are therefore incapable of apprehending the infinite God – there is, humanly-speaking, an unbridgeable gap between them and God.</a:t>
            </a:r>
          </a:p>
          <a:p>
            <a:pPr marL="514350" indent="-514350">
              <a:buFont typeface="+mj-lt"/>
              <a:buAutoNum type="arabicPeriod"/>
            </a:pPr>
            <a:r>
              <a:rPr lang="en-GB" sz="3200" dirty="0" smtClean="0">
                <a:solidFill>
                  <a:srgbClr val="FFFFFF"/>
                </a:solidFill>
                <a:latin typeface="Arial Rounded MT Bold" panose="020F0704030504030204" pitchFamily="34" charset="0"/>
              </a:rPr>
              <a:t>Because </a:t>
            </a:r>
            <a:r>
              <a:rPr lang="en-GB" sz="3200" dirty="0">
                <a:solidFill>
                  <a:srgbClr val="FFFFFF"/>
                </a:solidFill>
                <a:latin typeface="Arial Rounded MT Bold" panose="020F0704030504030204" pitchFamily="34" charset="0"/>
              </a:rPr>
              <a:t>God loves us, in order to bridge this gap, He accommodates His Self-revelation to what human beings are capable of apprehending of Him</a:t>
            </a:r>
            <a:r>
              <a:rPr lang="en-GB" sz="3200" dirty="0" smtClean="0">
                <a:solidFill>
                  <a:srgbClr val="FFFFFF"/>
                </a:solidFill>
                <a:latin typeface="Arial Rounded MT Bold" panose="020F0704030504030204" pitchFamily="34" charset="0"/>
              </a:rPr>
              <a:t>.  </a:t>
            </a:r>
            <a:endParaRPr lang="en-GB" sz="3200" dirty="0">
              <a:solidFill>
                <a:srgbClr val="FFFFFF"/>
              </a:solidFill>
              <a:latin typeface="Arial Rounded MT Bold" panose="020F0704030504030204" pitchFamily="34" charset="0"/>
            </a:endParaRPr>
          </a:p>
        </p:txBody>
      </p:sp>
    </p:spTree>
    <p:extLst>
      <p:ext uri="{BB962C8B-B14F-4D97-AF65-F5344CB8AC3E}">
        <p14:creationId xmlns:p14="http://schemas.microsoft.com/office/powerpoint/2010/main" val="3206549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925470" y="300956"/>
            <a:ext cx="10983195" cy="6186309"/>
          </a:xfrm>
          <a:prstGeom prst="rect">
            <a:avLst/>
          </a:prstGeom>
          <a:noFill/>
        </p:spPr>
        <p:txBody>
          <a:bodyPr wrap="square" rtlCol="0">
            <a:spAutoFit/>
          </a:bodyPr>
          <a:lstStyle/>
          <a:p>
            <a:r>
              <a:rPr lang="en-GB" sz="4400" dirty="0" smtClean="0">
                <a:latin typeface="Arial Rounded MT Bold" panose="020F0704030504030204" pitchFamily="34" charset="0"/>
              </a:rPr>
              <a:t>Outside the biblical tradition</a:t>
            </a:r>
          </a:p>
          <a:p>
            <a:r>
              <a:rPr lang="en-GB" sz="4400" i="1" dirty="0" smtClean="0">
                <a:solidFill>
                  <a:srgbClr val="FFFFFF"/>
                </a:solidFill>
                <a:latin typeface="Arial Rounded MT Bold" panose="020F0704030504030204" pitchFamily="34" charset="0"/>
              </a:rPr>
              <a:t>“the </a:t>
            </a:r>
            <a:r>
              <a:rPr lang="en-GB" sz="4400" i="1" dirty="0">
                <a:solidFill>
                  <a:srgbClr val="FFFFFF"/>
                </a:solidFill>
                <a:latin typeface="Arial Rounded MT Bold" panose="020F0704030504030204" pitchFamily="34" charset="0"/>
              </a:rPr>
              <a:t>ancient Romans </a:t>
            </a:r>
            <a:r>
              <a:rPr lang="en-GB" sz="4400" i="1" dirty="0" smtClean="0">
                <a:solidFill>
                  <a:srgbClr val="FFFFFF"/>
                </a:solidFill>
                <a:latin typeface="Arial Rounded MT Bold" panose="020F0704030504030204" pitchFamily="34" charset="0"/>
              </a:rPr>
              <a:t>used </a:t>
            </a:r>
            <a:r>
              <a:rPr lang="en-GB" sz="4400" i="1" dirty="0">
                <a:solidFill>
                  <a:srgbClr val="FFFFFF"/>
                </a:solidFill>
                <a:latin typeface="Arial Rounded MT Bold" panose="020F0704030504030204" pitchFamily="34" charset="0"/>
              </a:rPr>
              <a:t>the word [accommodation]...in rhetoric to express the idea that an orator would adapt himself to his audience in his choice of words, gestures and emotions so that he could move their hearts and persuade their minds in whatever direction he wanted</a:t>
            </a:r>
            <a:r>
              <a:rPr lang="en-GB" sz="4400" i="1" dirty="0" smtClean="0">
                <a:solidFill>
                  <a:srgbClr val="FFFFFF"/>
                </a:solidFill>
                <a:latin typeface="Arial Rounded MT Bold" panose="020F0704030504030204" pitchFamily="34" charset="0"/>
              </a:rPr>
              <a:t>.” </a:t>
            </a:r>
            <a:r>
              <a:rPr lang="en-GB" sz="4400" i="1" dirty="0" smtClean="0">
                <a:solidFill>
                  <a:schemeClr val="accent2">
                    <a:lumMod val="40000"/>
                    <a:lumOff val="60000"/>
                  </a:schemeClr>
                </a:solidFill>
                <a:latin typeface="Arial Rounded MT Bold" panose="020F0704030504030204" pitchFamily="34" charset="0"/>
              </a:rPr>
              <a:t>Van </a:t>
            </a:r>
            <a:r>
              <a:rPr lang="en-GB" sz="4400" i="1" dirty="0" err="1" smtClean="0">
                <a:solidFill>
                  <a:schemeClr val="accent2">
                    <a:lumMod val="40000"/>
                    <a:lumOff val="60000"/>
                  </a:schemeClr>
                </a:solidFill>
                <a:latin typeface="Arial Rounded MT Bold" panose="020F0704030504030204" pitchFamily="34" charset="0"/>
              </a:rPr>
              <a:t>Bemmelin</a:t>
            </a:r>
            <a:endParaRPr lang="en-GB" sz="4400" b="1" i="1" dirty="0">
              <a:solidFill>
                <a:schemeClr val="accent2">
                  <a:lumMod val="40000"/>
                  <a:lumOff val="60000"/>
                </a:schemeClr>
              </a:solidFill>
              <a:latin typeface="Arial Rounded MT Bold" panose="020F0704030504030204" pitchFamily="34" charset="0"/>
            </a:endParaRPr>
          </a:p>
        </p:txBody>
      </p:sp>
    </p:spTree>
    <p:extLst>
      <p:ext uri="{BB962C8B-B14F-4D97-AF65-F5344CB8AC3E}">
        <p14:creationId xmlns:p14="http://schemas.microsoft.com/office/powerpoint/2010/main" val="43429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891126" y="283335"/>
            <a:ext cx="10983195" cy="6370975"/>
          </a:xfrm>
          <a:prstGeom prst="rect">
            <a:avLst/>
          </a:prstGeom>
          <a:noFill/>
        </p:spPr>
        <p:txBody>
          <a:bodyPr wrap="square" rtlCol="0">
            <a:spAutoFit/>
          </a:bodyPr>
          <a:lstStyle/>
          <a:p>
            <a:r>
              <a:rPr lang="en-GB" sz="4000" b="1" dirty="0" smtClean="0">
                <a:latin typeface="Arial Rounded MT Bold" panose="020F0704030504030204" pitchFamily="34" charset="0"/>
              </a:rPr>
              <a:t>Accommodation within the biblical tradition</a:t>
            </a:r>
          </a:p>
          <a:p>
            <a:endParaRPr lang="en-GB" sz="1600" b="1" dirty="0">
              <a:latin typeface="Arial Rounded MT Bold" panose="020F0704030504030204" pitchFamily="34" charset="0"/>
            </a:endParaRPr>
          </a:p>
          <a:p>
            <a:pPr marL="457200" lvl="0" indent="-457200">
              <a:buFont typeface="Arial" panose="020B0604020202020204" pitchFamily="34" charset="0"/>
              <a:buChar char="•"/>
            </a:pPr>
            <a:r>
              <a:rPr lang="en-GB" sz="3200" b="1" dirty="0">
                <a:solidFill>
                  <a:srgbClr val="FFFFFF"/>
                </a:solidFill>
                <a:latin typeface="Arial Rounded MT Bold" panose="020F0704030504030204" pitchFamily="34" charset="0"/>
              </a:rPr>
              <a:t>potential discrepancies within the text </a:t>
            </a:r>
            <a:endParaRPr lang="en-GB" sz="3200" b="1" dirty="0" smtClean="0">
              <a:solidFill>
                <a:srgbClr val="FFFFFF"/>
              </a:solidFill>
              <a:latin typeface="Arial Rounded MT Bold" panose="020F0704030504030204" pitchFamily="34" charset="0"/>
            </a:endParaRPr>
          </a:p>
          <a:p>
            <a:pPr lvl="0"/>
            <a:endParaRPr lang="en-GB" sz="3200" b="1" dirty="0" smtClean="0">
              <a:solidFill>
                <a:srgbClr val="FFFFFF"/>
              </a:solidFill>
              <a:latin typeface="Arial Rounded MT Bold" panose="020F0704030504030204" pitchFamily="34" charset="0"/>
            </a:endParaRPr>
          </a:p>
          <a:p>
            <a:pPr marL="457200" lvl="0" indent="-457200">
              <a:buFont typeface="Arial" panose="020B0604020202020204" pitchFamily="34" charset="0"/>
              <a:buChar char="•"/>
            </a:pPr>
            <a:r>
              <a:rPr lang="en-GB" sz="3200" b="1" dirty="0" smtClean="0">
                <a:solidFill>
                  <a:srgbClr val="FFFFFF"/>
                </a:solidFill>
                <a:latin typeface="Arial Rounded MT Bold" panose="020F0704030504030204" pitchFamily="34" charset="0"/>
              </a:rPr>
              <a:t>differences </a:t>
            </a:r>
            <a:r>
              <a:rPr lang="en-GB" sz="3200" b="1" dirty="0">
                <a:solidFill>
                  <a:srgbClr val="FFFFFF"/>
                </a:solidFill>
                <a:latin typeface="Arial Rounded MT Bold" panose="020F0704030504030204" pitchFamily="34" charset="0"/>
              </a:rPr>
              <a:t>between what God asks of humans in one period and context and what He expects in another </a:t>
            </a:r>
            <a:endParaRPr lang="en-GB" sz="3200" b="1" dirty="0" smtClean="0">
              <a:solidFill>
                <a:srgbClr val="FFFFFF"/>
              </a:solidFill>
              <a:latin typeface="Arial Rounded MT Bold" panose="020F0704030504030204" pitchFamily="34" charset="0"/>
            </a:endParaRPr>
          </a:p>
          <a:p>
            <a:pPr marL="457200" lvl="0" indent="-457200">
              <a:buFont typeface="Arial" panose="020B0604020202020204" pitchFamily="34" charset="0"/>
              <a:buChar char="•"/>
            </a:pPr>
            <a:endParaRPr lang="en-GB" sz="3200" b="1" dirty="0">
              <a:solidFill>
                <a:srgbClr val="FFFFFF"/>
              </a:solidFill>
              <a:latin typeface="Arial Rounded MT Bold" panose="020F0704030504030204" pitchFamily="34" charset="0"/>
            </a:endParaRPr>
          </a:p>
          <a:p>
            <a:pPr marL="457200" lvl="0" indent="-457200">
              <a:buFont typeface="Arial" panose="020B0604020202020204" pitchFamily="34" charset="0"/>
              <a:buChar char="•"/>
            </a:pPr>
            <a:r>
              <a:rPr lang="en-GB" sz="3200" b="1" dirty="0">
                <a:solidFill>
                  <a:srgbClr val="FFFFFF"/>
                </a:solidFill>
                <a:latin typeface="Arial Rounded MT Bold" panose="020F0704030504030204" pitchFamily="34" charset="0"/>
              </a:rPr>
              <a:t>the fact that God chooses to use human language at </a:t>
            </a:r>
            <a:r>
              <a:rPr lang="en-GB" sz="3200" b="1" dirty="0" smtClean="0">
                <a:solidFill>
                  <a:srgbClr val="FFFFFF"/>
                </a:solidFill>
                <a:latin typeface="Arial Rounded MT Bold" panose="020F0704030504030204" pitchFamily="34" charset="0"/>
              </a:rPr>
              <a:t>all  </a:t>
            </a:r>
          </a:p>
          <a:p>
            <a:pPr lvl="0"/>
            <a:endParaRPr lang="en-GB" sz="3200" b="1" dirty="0">
              <a:solidFill>
                <a:srgbClr val="FFFFFF"/>
              </a:solidFill>
              <a:latin typeface="Arial Rounded MT Bold" panose="020F0704030504030204" pitchFamily="34" charset="0"/>
            </a:endParaRPr>
          </a:p>
          <a:p>
            <a:pPr marL="457200" lvl="0" indent="-457200">
              <a:buFont typeface="Arial" panose="020B0604020202020204" pitchFamily="34" charset="0"/>
              <a:buChar char="•"/>
            </a:pPr>
            <a:r>
              <a:rPr lang="en-GB" sz="3200" b="1" i="1" dirty="0" smtClean="0">
                <a:solidFill>
                  <a:srgbClr val="FFFFFF"/>
                </a:solidFill>
                <a:latin typeface="Arial Rounded MT Bold" panose="020F0704030504030204" pitchFamily="34" charset="0"/>
              </a:rPr>
              <a:t>Scriptura </a:t>
            </a:r>
            <a:r>
              <a:rPr lang="en-GB" sz="3200" b="1" i="1" dirty="0">
                <a:solidFill>
                  <a:srgbClr val="FFFFFF"/>
                </a:solidFill>
                <a:latin typeface="Arial Rounded MT Bold" panose="020F0704030504030204" pitchFamily="34" charset="0"/>
              </a:rPr>
              <a:t>humane </a:t>
            </a:r>
            <a:r>
              <a:rPr lang="en-GB" sz="3200" b="1" i="1" dirty="0" err="1">
                <a:solidFill>
                  <a:srgbClr val="FFFFFF"/>
                </a:solidFill>
                <a:latin typeface="Arial Rounded MT Bold" panose="020F0704030504030204" pitchFamily="34" charset="0"/>
              </a:rPr>
              <a:t>loquitor</a:t>
            </a:r>
            <a:r>
              <a:rPr lang="en-GB" sz="3200" b="1" dirty="0">
                <a:solidFill>
                  <a:srgbClr val="FFFFFF"/>
                </a:solidFill>
                <a:latin typeface="Arial Rounded MT Bold" panose="020F0704030504030204" pitchFamily="34" charset="0"/>
              </a:rPr>
              <a:t>: “theology…stoops to speak the language of ordinary men</a:t>
            </a:r>
            <a:r>
              <a:rPr lang="en-GB" sz="3200" b="1" dirty="0" smtClean="0">
                <a:solidFill>
                  <a:srgbClr val="FFFFFF"/>
                </a:solidFill>
                <a:latin typeface="Arial Rounded MT Bold" panose="020F0704030504030204" pitchFamily="34" charset="0"/>
              </a:rPr>
              <a:t>."</a:t>
            </a:r>
            <a:endParaRPr lang="en-GB" sz="3200" b="1" dirty="0">
              <a:solidFill>
                <a:srgbClr val="FFFFFF"/>
              </a:solidFill>
              <a:latin typeface="Arial Rounded MT Bold" panose="020F0704030504030204" pitchFamily="34" charset="0"/>
            </a:endParaRPr>
          </a:p>
        </p:txBody>
      </p:sp>
    </p:spTree>
    <p:extLst>
      <p:ext uri="{BB962C8B-B14F-4D97-AF65-F5344CB8AC3E}">
        <p14:creationId xmlns:p14="http://schemas.microsoft.com/office/powerpoint/2010/main" val="3813760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891126" y="283335"/>
            <a:ext cx="10983195" cy="5632311"/>
          </a:xfrm>
          <a:prstGeom prst="rect">
            <a:avLst/>
          </a:prstGeom>
          <a:noFill/>
        </p:spPr>
        <p:txBody>
          <a:bodyPr wrap="square" rtlCol="0">
            <a:spAutoFit/>
          </a:bodyPr>
          <a:lstStyle/>
          <a:p>
            <a:r>
              <a:rPr lang="en-GB" sz="4000" b="1" i="1" dirty="0" smtClean="0">
                <a:solidFill>
                  <a:srgbClr val="FFFFFF"/>
                </a:solidFill>
                <a:latin typeface="Arial Rounded MT Bold" panose="020F0704030504030204" pitchFamily="34" charset="0"/>
              </a:rPr>
              <a:t>“John </a:t>
            </a:r>
            <a:r>
              <a:rPr lang="en-GB" sz="4000" b="1" i="1" dirty="0">
                <a:solidFill>
                  <a:srgbClr val="FFFFFF"/>
                </a:solidFill>
                <a:latin typeface="Arial Rounded MT Bold" panose="020F0704030504030204" pitchFamily="34" charset="0"/>
              </a:rPr>
              <a:t>spoke of the matter not as it is but even he, only as he was able…it was a man that spoke of God.  Inspired indeed by God, but still a man.  Because he was a man he said something; if he had not been inspired he would have said nothing.  But because he was a man inspired, he spoke not the whole, but what a man could, he </a:t>
            </a:r>
            <a:r>
              <a:rPr lang="en-GB" sz="4000" b="1" i="1" dirty="0" smtClean="0">
                <a:solidFill>
                  <a:srgbClr val="FFFFFF"/>
                </a:solidFill>
                <a:latin typeface="Arial Rounded MT Bold" panose="020F0704030504030204" pitchFamily="34" charset="0"/>
              </a:rPr>
              <a:t>spoke.” </a:t>
            </a:r>
            <a:r>
              <a:rPr lang="en-GB" sz="4000" b="1" i="1" dirty="0" smtClean="0">
                <a:solidFill>
                  <a:schemeClr val="accent2">
                    <a:lumMod val="40000"/>
                    <a:lumOff val="60000"/>
                  </a:schemeClr>
                </a:solidFill>
                <a:latin typeface="Arial Rounded MT Bold" panose="020F0704030504030204" pitchFamily="34" charset="0"/>
              </a:rPr>
              <a:t>Augustine</a:t>
            </a:r>
            <a:endParaRPr lang="en-GB" sz="4000" b="1" i="1" dirty="0">
              <a:solidFill>
                <a:schemeClr val="accent2">
                  <a:lumMod val="40000"/>
                  <a:lumOff val="60000"/>
                </a:schemeClr>
              </a:solidFill>
              <a:latin typeface="Arial Rounded MT Bold" panose="020F0704030504030204" pitchFamily="34" charset="0"/>
            </a:endParaRPr>
          </a:p>
        </p:txBody>
      </p:sp>
    </p:spTree>
    <p:extLst>
      <p:ext uri="{BB962C8B-B14F-4D97-AF65-F5344CB8AC3E}">
        <p14:creationId xmlns:p14="http://schemas.microsoft.com/office/powerpoint/2010/main" val="2581072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727465" y="502276"/>
            <a:ext cx="10983195" cy="5509200"/>
          </a:xfrm>
          <a:prstGeom prst="rect">
            <a:avLst/>
          </a:prstGeom>
          <a:noFill/>
        </p:spPr>
        <p:txBody>
          <a:bodyPr wrap="square" rtlCol="0">
            <a:spAutoFit/>
          </a:bodyPr>
          <a:lstStyle/>
          <a:p>
            <a:r>
              <a:rPr lang="en-GB" sz="3200" i="1" dirty="0" smtClean="0">
                <a:solidFill>
                  <a:srgbClr val="FFFFFF"/>
                </a:solidFill>
                <a:latin typeface="Arial Rounded MT Bold" panose="020F0704030504030204" pitchFamily="34" charset="0"/>
              </a:rPr>
              <a:t>“Severely </a:t>
            </a:r>
            <a:r>
              <a:rPr lang="en-GB" sz="3200" i="1" dirty="0">
                <a:solidFill>
                  <a:srgbClr val="FFFFFF"/>
                </a:solidFill>
                <a:latin typeface="Arial Rounded MT Bold" panose="020F0704030504030204" pitchFamily="34" charset="0"/>
              </a:rPr>
              <a:t>mentally handicapped people are denied the very substance of a rational productive existence...Such an existence gives no real opportunity for inner spiritual growth, or the nourishment of the human spirit, both of which are important when coming to terms with the meaning of Christianity.  It gives no real opportunity to experience the joy of seeking a lifetime relationship with the Almighty, because concepts involved are complicated and require a level of awareness which the profoundly mentally handicapped do not have</a:t>
            </a:r>
            <a:r>
              <a:rPr lang="en-GB" sz="3200" i="1" dirty="0" smtClean="0">
                <a:solidFill>
                  <a:srgbClr val="FFFFFF"/>
                </a:solidFill>
                <a:latin typeface="Arial Rounded MT Bold" panose="020F0704030504030204" pitchFamily="34" charset="0"/>
              </a:rPr>
              <a:t>.” </a:t>
            </a:r>
            <a:r>
              <a:rPr lang="en-GB" sz="3200" i="1" dirty="0" err="1" smtClean="0">
                <a:solidFill>
                  <a:schemeClr val="accent2">
                    <a:lumMod val="40000"/>
                    <a:lumOff val="60000"/>
                  </a:schemeClr>
                </a:solidFill>
                <a:latin typeface="Arial Rounded MT Bold" panose="020F0704030504030204" pitchFamily="34" charset="0"/>
              </a:rPr>
              <a:t>Birchenall</a:t>
            </a:r>
            <a:r>
              <a:rPr lang="en-GB" sz="3200" i="1" dirty="0" smtClean="0">
                <a:solidFill>
                  <a:schemeClr val="accent2">
                    <a:lumMod val="40000"/>
                    <a:lumOff val="60000"/>
                  </a:schemeClr>
                </a:solidFill>
                <a:latin typeface="Arial Rounded MT Bold" panose="020F0704030504030204" pitchFamily="34" charset="0"/>
              </a:rPr>
              <a:t> </a:t>
            </a:r>
            <a:endParaRPr lang="en-GB" sz="3200" dirty="0">
              <a:solidFill>
                <a:schemeClr val="accent2">
                  <a:lumMod val="40000"/>
                  <a:lumOff val="60000"/>
                </a:schemeClr>
              </a:solidFill>
              <a:latin typeface="Arial Rounded MT Bold" panose="020F0704030504030204" pitchFamily="34" charset="0"/>
            </a:endParaRPr>
          </a:p>
        </p:txBody>
      </p:sp>
      <p:sp>
        <p:nvSpPr>
          <p:cNvPr id="5" name="Footer Placeholder 2"/>
          <p:cNvSpPr txBox="1">
            <a:spLocks/>
          </p:cNvSpPr>
          <p:nvPr/>
        </p:nvSpPr>
        <p:spPr>
          <a:xfrm>
            <a:off x="8873543" y="6388229"/>
            <a:ext cx="3149369" cy="33271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smtClean="0">
                <a:latin typeface="Arial Rounded MT Bold" panose="020F0704030504030204" pitchFamily="34" charset="0"/>
              </a:rPr>
              <a:t>Dr Jill Harshaw Queen’s University Belfast</a:t>
            </a:r>
            <a:endParaRPr lang="en-US" b="1" dirty="0">
              <a:latin typeface="Arial Rounded MT Bold" panose="020F0704030504030204" pitchFamily="34" charset="0"/>
            </a:endParaRPr>
          </a:p>
        </p:txBody>
      </p:sp>
    </p:spTree>
    <p:extLst>
      <p:ext uri="{BB962C8B-B14F-4D97-AF65-F5344CB8AC3E}">
        <p14:creationId xmlns:p14="http://schemas.microsoft.com/office/powerpoint/2010/main" val="174731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929762" y="208686"/>
            <a:ext cx="10983195" cy="7971413"/>
          </a:xfrm>
          <a:prstGeom prst="rect">
            <a:avLst/>
          </a:prstGeom>
          <a:noFill/>
        </p:spPr>
        <p:txBody>
          <a:bodyPr wrap="square" rtlCol="0">
            <a:spAutoFit/>
          </a:bodyPr>
          <a:lstStyle/>
          <a:p>
            <a:r>
              <a:rPr lang="en-GB" sz="3200" b="1" dirty="0">
                <a:latin typeface="Arial Rounded MT Bold" panose="020F0704030504030204" pitchFamily="34" charset="0"/>
              </a:rPr>
              <a:t>Ezekiel </a:t>
            </a:r>
            <a:r>
              <a:rPr lang="en-GB" sz="3200" b="1" dirty="0" smtClean="0">
                <a:latin typeface="Arial Rounded MT Bold" panose="020F0704030504030204" pitchFamily="34" charset="0"/>
              </a:rPr>
              <a:t>20</a:t>
            </a:r>
          </a:p>
          <a:p>
            <a:pPr lvl="0"/>
            <a:r>
              <a:rPr lang="en-GB" sz="3200" b="1" dirty="0">
                <a:solidFill>
                  <a:srgbClr val="FFFFFF"/>
                </a:solidFill>
                <a:latin typeface="Arial Rounded MT Bold" panose="020F0704030504030204" pitchFamily="34" charset="0"/>
              </a:rPr>
              <a:t>“I gave them my decrees and made known to them my laws, by which, </a:t>
            </a:r>
            <a:r>
              <a:rPr lang="en-GB" sz="3200" b="1" dirty="0">
                <a:solidFill>
                  <a:srgbClr val="FFFF00"/>
                </a:solidFill>
                <a:latin typeface="Arial Rounded MT Bold" panose="020F0704030504030204" pitchFamily="34" charset="0"/>
              </a:rPr>
              <a:t>the person who obeys them shall live.  </a:t>
            </a:r>
            <a:r>
              <a:rPr lang="en-GB" sz="3200" b="1" dirty="0">
                <a:solidFill>
                  <a:srgbClr val="FFFFFF"/>
                </a:solidFill>
                <a:latin typeface="Arial Rounded MT Bold" panose="020F0704030504030204" pitchFamily="34" charset="0"/>
              </a:rPr>
              <a:t>Moreover also I gave them my Sabbaths, as a sign between us, so they would know that I the Lord made them holy.” (11-12) </a:t>
            </a:r>
            <a:endParaRPr lang="en-GB" sz="3200" b="1" dirty="0" smtClean="0">
              <a:solidFill>
                <a:srgbClr val="FFFFFF"/>
              </a:solidFill>
              <a:latin typeface="Arial Rounded MT Bold" panose="020F0704030504030204" pitchFamily="34" charset="0"/>
            </a:endParaRPr>
          </a:p>
          <a:p>
            <a:pPr lvl="0"/>
            <a:endParaRPr lang="en-GB" sz="3200" b="1" dirty="0">
              <a:solidFill>
                <a:srgbClr val="FFFFFF"/>
              </a:solidFill>
              <a:latin typeface="Arial Rounded MT Bold" panose="020F0704030504030204" pitchFamily="34" charset="0"/>
              <a:ea typeface="Times New Roman" panose="02020603050405020304" pitchFamily="18" charset="0"/>
              <a:cs typeface="Calibri" panose="020F0502020204030204" pitchFamily="34" charset="0"/>
            </a:endParaRPr>
          </a:p>
          <a:p>
            <a:pPr lvl="0"/>
            <a:r>
              <a:rPr lang="en-GB" sz="3200" dirty="0" smtClean="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a:t>
            </a:r>
            <a:r>
              <a:rPr lang="en-GB" sz="3200" dirty="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I gave them other statutes that were </a:t>
            </a:r>
            <a:r>
              <a:rPr lang="en-GB" sz="3200" dirty="0">
                <a:latin typeface="Arial Rounded MT Bold" panose="020F0704030504030204" pitchFamily="34" charset="0"/>
                <a:ea typeface="Times New Roman" panose="02020603050405020304" pitchFamily="18" charset="0"/>
                <a:cs typeface="Calibri" panose="020F0502020204030204" pitchFamily="34" charset="0"/>
              </a:rPr>
              <a:t>not good </a:t>
            </a:r>
            <a:r>
              <a:rPr lang="en-GB" sz="3200" dirty="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and laws through which </a:t>
            </a:r>
            <a:r>
              <a:rPr lang="en-GB" sz="3200" dirty="0">
                <a:latin typeface="Arial Rounded MT Bold" panose="020F0704030504030204" pitchFamily="34" charset="0"/>
                <a:ea typeface="Times New Roman" panose="02020603050405020304" pitchFamily="18" charset="0"/>
                <a:cs typeface="Calibri" panose="020F0502020204030204" pitchFamily="34" charset="0"/>
              </a:rPr>
              <a:t>they could not live</a:t>
            </a:r>
            <a:r>
              <a:rPr lang="en-GB" sz="3200" dirty="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 I defiled them through their gifts – the sacrifice of every firstborn – that I might fill them with horror so that they would know that I am the Lord.” (</a:t>
            </a:r>
            <a:r>
              <a:rPr lang="en-GB" sz="3200" dirty="0" smtClean="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24-25</a:t>
            </a:r>
            <a:r>
              <a:rPr lang="en-GB" sz="3200" dirty="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  </a:t>
            </a:r>
            <a:endParaRPr lang="en-GB" sz="4400" dirty="0">
              <a:solidFill>
                <a:srgbClr val="FFFFFF"/>
              </a:solidFill>
              <a:latin typeface="Arial Rounded MT Bold" panose="020F0704030504030204" pitchFamily="34" charset="0"/>
            </a:endParaRPr>
          </a:p>
          <a:p>
            <a:endParaRPr lang="en-GB" sz="3200" b="1" dirty="0" smtClean="0">
              <a:solidFill>
                <a:srgbClr val="FFFFFF"/>
              </a:solidFill>
              <a:latin typeface="Arial Rounded MT Bold" panose="020F0704030504030204" pitchFamily="34" charset="0"/>
            </a:endParaRPr>
          </a:p>
          <a:p>
            <a:endParaRPr lang="en-GB" sz="3200" b="1" dirty="0">
              <a:solidFill>
                <a:srgbClr val="FFFFFF"/>
              </a:solidFill>
              <a:latin typeface="Arial Rounded MT Bold" panose="020F0704030504030204" pitchFamily="34" charset="0"/>
            </a:endParaRPr>
          </a:p>
          <a:p>
            <a:endParaRPr lang="en-GB" sz="3200" b="1" dirty="0">
              <a:solidFill>
                <a:srgbClr val="FFFFFF"/>
              </a:solidFill>
              <a:latin typeface="Arial Rounded MT Bold" panose="020F0704030504030204" pitchFamily="34" charset="0"/>
            </a:endParaRPr>
          </a:p>
          <a:p>
            <a:endParaRPr lang="en-GB" sz="3200" b="1" i="1" dirty="0">
              <a:solidFill>
                <a:srgbClr val="FFFFFF"/>
              </a:solidFill>
              <a:latin typeface="Arial Rounded MT Bold" panose="020F0704030504030204" pitchFamily="34" charset="0"/>
            </a:endParaRPr>
          </a:p>
        </p:txBody>
      </p:sp>
    </p:spTree>
    <p:extLst>
      <p:ext uri="{BB962C8B-B14F-4D97-AF65-F5344CB8AC3E}">
        <p14:creationId xmlns:p14="http://schemas.microsoft.com/office/powerpoint/2010/main" val="421932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852489" y="631065"/>
            <a:ext cx="10983195" cy="5632311"/>
          </a:xfrm>
          <a:prstGeom prst="rect">
            <a:avLst/>
          </a:prstGeom>
          <a:noFill/>
        </p:spPr>
        <p:txBody>
          <a:bodyPr wrap="square" rtlCol="0">
            <a:spAutoFit/>
          </a:bodyPr>
          <a:lstStyle/>
          <a:p>
            <a:r>
              <a:rPr lang="en-GB" sz="4000" b="1" i="1" dirty="0" smtClean="0">
                <a:solidFill>
                  <a:srgbClr val="FFFFFF"/>
                </a:solidFill>
                <a:latin typeface="Arial Rounded MT Bold" panose="020F0704030504030204" pitchFamily="34" charset="0"/>
              </a:rPr>
              <a:t>“For </a:t>
            </a:r>
            <a:r>
              <a:rPr lang="en-GB" sz="4000" b="1" i="1" dirty="0">
                <a:solidFill>
                  <a:srgbClr val="FFFFFF"/>
                </a:solidFill>
                <a:latin typeface="Arial Rounded MT Bold" panose="020F0704030504030204" pitchFamily="34" charset="0"/>
              </a:rPr>
              <a:t>who is so devoid of intellect as not to understand that God, in so speaking, lisps with us as nurses are wont to do with little children?  Such modes of expression do not so much express what kind of a being God is as accommodate the knowledge of him to our feebleness.  In so doing He must, of course, stoop far below His proper height.” </a:t>
            </a:r>
            <a:r>
              <a:rPr lang="en-GB" sz="4000" b="1" i="1" dirty="0" smtClean="0">
                <a:solidFill>
                  <a:srgbClr val="FFFFFF"/>
                </a:solidFill>
                <a:latin typeface="Arial Rounded MT Bold" panose="020F0704030504030204" pitchFamily="34" charset="0"/>
              </a:rPr>
              <a:t>																</a:t>
            </a:r>
            <a:r>
              <a:rPr lang="en-GB" sz="4000" b="1" i="1" dirty="0" smtClean="0">
                <a:solidFill>
                  <a:schemeClr val="accent2">
                    <a:lumMod val="40000"/>
                    <a:lumOff val="60000"/>
                  </a:schemeClr>
                </a:solidFill>
                <a:latin typeface="Arial Rounded MT Bold" panose="020F0704030504030204" pitchFamily="34" charset="0"/>
              </a:rPr>
              <a:t>John</a:t>
            </a:r>
            <a:r>
              <a:rPr lang="en-GB" sz="4000" b="1" i="1" dirty="0" smtClean="0">
                <a:solidFill>
                  <a:srgbClr val="FFFFFF"/>
                </a:solidFill>
                <a:latin typeface="Arial Rounded MT Bold" panose="020F0704030504030204" pitchFamily="34" charset="0"/>
              </a:rPr>
              <a:t> </a:t>
            </a:r>
            <a:r>
              <a:rPr lang="en-GB" sz="4000" b="1" i="1" dirty="0" smtClean="0">
                <a:solidFill>
                  <a:schemeClr val="accent2">
                    <a:lumMod val="40000"/>
                    <a:lumOff val="60000"/>
                  </a:schemeClr>
                </a:solidFill>
                <a:latin typeface="Arial Rounded MT Bold" panose="020F0704030504030204" pitchFamily="34" charset="0"/>
              </a:rPr>
              <a:t>Calvin</a:t>
            </a:r>
            <a:endParaRPr lang="en-GB" sz="4000" b="1" i="1" dirty="0">
              <a:solidFill>
                <a:schemeClr val="accent2">
                  <a:lumMod val="40000"/>
                  <a:lumOff val="60000"/>
                </a:schemeClr>
              </a:solidFill>
              <a:latin typeface="Arial Rounded MT Bold" panose="020F0704030504030204" pitchFamily="34" charset="0"/>
            </a:endParaRPr>
          </a:p>
        </p:txBody>
      </p:sp>
    </p:spTree>
    <p:extLst>
      <p:ext uri="{BB962C8B-B14F-4D97-AF65-F5344CB8AC3E}">
        <p14:creationId xmlns:p14="http://schemas.microsoft.com/office/powerpoint/2010/main" val="1119675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891126" y="283335"/>
            <a:ext cx="10983195" cy="6247864"/>
          </a:xfrm>
          <a:prstGeom prst="rect">
            <a:avLst/>
          </a:prstGeom>
          <a:noFill/>
        </p:spPr>
        <p:txBody>
          <a:bodyPr wrap="square" rtlCol="0">
            <a:spAutoFit/>
          </a:bodyPr>
          <a:lstStyle/>
          <a:p>
            <a:r>
              <a:rPr lang="en-GB" sz="4000" b="1" dirty="0">
                <a:latin typeface="Arial Rounded MT Bold" panose="020F0704030504030204" pitchFamily="34" charset="0"/>
              </a:rPr>
              <a:t>A</a:t>
            </a:r>
            <a:r>
              <a:rPr lang="en-GB" sz="4000" b="1" dirty="0" smtClean="0">
                <a:latin typeface="Arial Rounded MT Bold" panose="020F0704030504030204" pitchFamily="34" charset="0"/>
              </a:rPr>
              <a:t>nthropomorphic depictions </a:t>
            </a:r>
            <a:r>
              <a:rPr lang="en-GB" sz="4000" b="1" dirty="0">
                <a:latin typeface="Arial Rounded MT Bold" panose="020F0704030504030204" pitchFamily="34" charset="0"/>
              </a:rPr>
              <a:t>of </a:t>
            </a:r>
            <a:r>
              <a:rPr lang="en-GB" sz="4000" b="1" dirty="0" smtClean="0">
                <a:latin typeface="Arial Rounded MT Bold" panose="020F0704030504030204" pitchFamily="34" charset="0"/>
              </a:rPr>
              <a:t>God</a:t>
            </a:r>
          </a:p>
          <a:p>
            <a:endParaRPr lang="en-GB" sz="4000" b="1" i="1" dirty="0">
              <a:latin typeface="Arial Rounded MT Bold" panose="020F0704030504030204" pitchFamily="34" charset="0"/>
            </a:endParaRPr>
          </a:p>
          <a:p>
            <a:pPr lvl="0"/>
            <a:r>
              <a:rPr lang="en-GB" sz="4000" i="1" dirty="0" smtClean="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a:t>
            </a:r>
            <a:r>
              <a:rPr lang="en-GB" sz="4000" i="1" dirty="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it is a </a:t>
            </a:r>
            <a:r>
              <a:rPr lang="en-GB" sz="4000" i="1" dirty="0" smtClean="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well</a:t>
            </a:r>
            <a:r>
              <a:rPr lang="en-GB" sz="4000" i="1" u="sng" dirty="0" smtClean="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a:t>
            </a:r>
            <a:r>
              <a:rPr lang="en-GB" sz="4000" i="1" dirty="0" smtClean="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considered </a:t>
            </a:r>
            <a:r>
              <a:rPr lang="en-GB" sz="4000" i="1" dirty="0">
                <a:solidFill>
                  <a:srgbClr val="FFFFFF"/>
                </a:solidFill>
                <a:latin typeface="Arial Rounded MT Bold" panose="020F0704030504030204" pitchFamily="34" charset="0"/>
                <a:ea typeface="Times New Roman" panose="02020603050405020304" pitchFamily="18" charset="0"/>
                <a:cs typeface="Calibri" panose="020F0502020204030204" pitchFamily="34" charset="0"/>
              </a:rPr>
              <a:t>design that the Holy Scripture  speaks of God as of a being resembling man, and ascribes to him a face, eyes, ears…This is done out of consideration for man’s power of comprehension.”</a:t>
            </a:r>
            <a:r>
              <a:rPr lang="en-GB" sz="4000" i="1" dirty="0">
                <a:solidFill>
                  <a:srgbClr val="FFFFFF"/>
                </a:solidFill>
                <a:latin typeface="Arial Rounded MT Bold" panose="020F0704030504030204" pitchFamily="34" charset="0"/>
              </a:rPr>
              <a:t> </a:t>
            </a:r>
            <a:endParaRPr lang="en-GB" sz="4000" i="1" dirty="0" smtClean="0">
              <a:solidFill>
                <a:srgbClr val="FFFFFF"/>
              </a:solidFill>
              <a:latin typeface="Arial Rounded MT Bold" panose="020F0704030504030204" pitchFamily="34" charset="0"/>
            </a:endParaRPr>
          </a:p>
          <a:p>
            <a:pPr lvl="0"/>
            <a:r>
              <a:rPr lang="en-GB" sz="4000" i="1" dirty="0">
                <a:solidFill>
                  <a:srgbClr val="FFFFFF"/>
                </a:solidFill>
                <a:latin typeface="Arial Rounded MT Bold" panose="020F0704030504030204" pitchFamily="34" charset="0"/>
              </a:rPr>
              <a:t>	</a:t>
            </a:r>
            <a:r>
              <a:rPr lang="en-GB" sz="4000" i="1" dirty="0" smtClean="0">
                <a:solidFill>
                  <a:srgbClr val="FFFFFF"/>
                </a:solidFill>
                <a:latin typeface="Arial Rounded MT Bold" panose="020F0704030504030204" pitchFamily="34" charset="0"/>
              </a:rPr>
              <a:t>														</a:t>
            </a:r>
            <a:r>
              <a:rPr lang="en-GB" sz="4000" i="1" dirty="0" err="1" smtClean="0">
                <a:solidFill>
                  <a:schemeClr val="accent2">
                    <a:lumMod val="40000"/>
                    <a:lumOff val="60000"/>
                  </a:schemeClr>
                </a:solidFill>
                <a:latin typeface="Arial Rounded MT Bold" panose="020F0704030504030204" pitchFamily="34" charset="0"/>
              </a:rPr>
              <a:t>Seisenberger</a:t>
            </a:r>
            <a:r>
              <a:rPr lang="en-GB" sz="4000" i="1" dirty="0" smtClean="0">
                <a:solidFill>
                  <a:schemeClr val="accent2">
                    <a:lumMod val="40000"/>
                    <a:lumOff val="60000"/>
                  </a:schemeClr>
                </a:solidFill>
                <a:latin typeface="Arial Rounded MT Bold" panose="020F0704030504030204" pitchFamily="34" charset="0"/>
              </a:rPr>
              <a:t> </a:t>
            </a:r>
            <a:endParaRPr lang="en-GB" sz="5400" i="1" dirty="0">
              <a:solidFill>
                <a:schemeClr val="accent2">
                  <a:lumMod val="40000"/>
                  <a:lumOff val="60000"/>
                </a:schemeClr>
              </a:solidFill>
              <a:latin typeface="Arial Rounded MT Bold" panose="020F0704030504030204" pitchFamily="34" charset="0"/>
            </a:endParaRPr>
          </a:p>
          <a:p>
            <a:endParaRPr lang="en-GB" sz="4000" b="1" i="1" dirty="0">
              <a:latin typeface="Arial Rounded MT Bold" panose="020F0704030504030204" pitchFamily="34" charset="0"/>
            </a:endParaRPr>
          </a:p>
        </p:txBody>
      </p:sp>
    </p:spTree>
    <p:extLst>
      <p:ext uri="{BB962C8B-B14F-4D97-AF65-F5344CB8AC3E}">
        <p14:creationId xmlns:p14="http://schemas.microsoft.com/office/powerpoint/2010/main" val="1794919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891126" y="283335"/>
            <a:ext cx="10983195" cy="6494085"/>
          </a:xfrm>
          <a:prstGeom prst="rect">
            <a:avLst/>
          </a:prstGeom>
          <a:noFill/>
        </p:spPr>
        <p:txBody>
          <a:bodyPr wrap="square" rtlCol="0">
            <a:spAutoFit/>
          </a:bodyPr>
          <a:lstStyle/>
          <a:p>
            <a:r>
              <a:rPr lang="en-GB" sz="3200" i="1" dirty="0" smtClean="0">
                <a:solidFill>
                  <a:srgbClr val="FFFFFF"/>
                </a:solidFill>
                <a:latin typeface="Arial Rounded MT Bold" panose="020F0704030504030204" pitchFamily="34" charset="0"/>
                <a:ea typeface="Calibri" panose="020F0502020204030204" pitchFamily="34" charset="0"/>
                <a:cs typeface="Calibri" panose="020F0502020204030204" pitchFamily="34" charset="0"/>
              </a:rPr>
              <a:t>“so </a:t>
            </a:r>
            <a:r>
              <a:rPr lang="en-GB" sz="3200" i="1"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the Divine power..., though exalted far above our nature and inaccessible to all approach, like a tender mother who joins in the inarticulate utterances of her babe, gives to our human nature what it is capable of receiving and thus in the various manifestations of God to man he both adapts Himself to man and speaks in human language and assumes wrath and pity and such– </a:t>
            </a:r>
            <a:r>
              <a:rPr lang="en-GB" sz="3200" i="1" u="sng"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a:t>
            </a:r>
            <a:r>
              <a:rPr lang="en-GB" sz="3200" i="1"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like emotions so that through feelings corresponding to our own infantile life, might be led as by the hand, and lay hold of the Divine nature by means of words which His foresight has given</a:t>
            </a:r>
            <a:r>
              <a:rPr lang="en-GB" sz="3200" i="1" dirty="0" smtClean="0">
                <a:solidFill>
                  <a:srgbClr val="FFFFFF"/>
                </a:solidFill>
                <a:latin typeface="Arial Rounded MT Bold" panose="020F0704030504030204" pitchFamily="34" charset="0"/>
                <a:ea typeface="Calibri" panose="020F0502020204030204" pitchFamily="34" charset="0"/>
                <a:cs typeface="Calibri" panose="020F0502020204030204" pitchFamily="34" charset="0"/>
              </a:rPr>
              <a:t>.”  																	</a:t>
            </a:r>
            <a:r>
              <a:rPr lang="en-GB" sz="3200" i="1" dirty="0" smtClean="0">
                <a:solidFill>
                  <a:schemeClr val="accent2">
                    <a:lumMod val="40000"/>
                    <a:lumOff val="60000"/>
                  </a:schemeClr>
                </a:solidFill>
                <a:latin typeface="Arial Rounded MT Bold" panose="020F0704030504030204" pitchFamily="34" charset="0"/>
                <a:ea typeface="Calibri" panose="020F0502020204030204" pitchFamily="34" charset="0"/>
                <a:cs typeface="Calibri" panose="020F0502020204030204" pitchFamily="34" charset="0"/>
              </a:rPr>
              <a:t>Gregory of Nyssa  </a:t>
            </a:r>
            <a:endParaRPr lang="en-GB" sz="4400" i="1" dirty="0">
              <a:solidFill>
                <a:schemeClr val="accent2">
                  <a:lumMod val="40000"/>
                  <a:lumOff val="60000"/>
                </a:schemeClr>
              </a:solidFill>
              <a:latin typeface="Arial Rounded MT Bold" panose="020F0704030504030204" pitchFamily="34" charset="0"/>
            </a:endParaRPr>
          </a:p>
          <a:p>
            <a:endParaRPr lang="en-GB" sz="3200" b="1" i="1" dirty="0">
              <a:solidFill>
                <a:srgbClr val="FFFFFF"/>
              </a:solidFill>
              <a:latin typeface="Arial Rounded MT Bold" panose="020F0704030504030204" pitchFamily="34" charset="0"/>
            </a:endParaRPr>
          </a:p>
        </p:txBody>
      </p:sp>
    </p:spTree>
    <p:extLst>
      <p:ext uri="{BB962C8B-B14F-4D97-AF65-F5344CB8AC3E}">
        <p14:creationId xmlns:p14="http://schemas.microsoft.com/office/powerpoint/2010/main" val="969673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9" y="1"/>
            <a:ext cx="12222049" cy="6858000"/>
          </a:xfrm>
          <a:prstGeom prst="rect">
            <a:avLst/>
          </a:prstGeom>
        </p:spPr>
      </p:pic>
    </p:spTree>
    <p:extLst>
      <p:ext uri="{BB962C8B-B14F-4D97-AF65-F5344CB8AC3E}">
        <p14:creationId xmlns:p14="http://schemas.microsoft.com/office/powerpoint/2010/main" val="66389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464" y="1017430"/>
            <a:ext cx="11352627" cy="1276149"/>
          </a:xfrm>
        </p:spPr>
        <p:txBody>
          <a:bodyPr>
            <a:noAutofit/>
          </a:bodyPr>
          <a:lstStyle/>
          <a:p>
            <a:r>
              <a:rPr lang="en-GB" sz="2800" dirty="0">
                <a:solidFill>
                  <a:srgbClr val="FFFF00"/>
                </a:solidFill>
                <a:latin typeface="Arial Rounded MT Bold" panose="020F0704030504030204" pitchFamily="34" charset="0"/>
              </a:rPr>
              <a:t/>
            </a:r>
            <a:br>
              <a:rPr lang="en-GB" sz="2800" dirty="0">
                <a:solidFill>
                  <a:srgbClr val="FFFF00"/>
                </a:solidFill>
                <a:latin typeface="Arial Rounded MT Bold" panose="020F0704030504030204" pitchFamily="34" charset="0"/>
              </a:rPr>
            </a:br>
            <a:r>
              <a:rPr lang="en-GB" sz="3600" dirty="0">
                <a:latin typeface="Arial Rounded MT Bold" panose="020F0704030504030204" pitchFamily="34" charset="0"/>
              </a:rPr>
              <a:t>God’s stopping point?</a:t>
            </a:r>
            <a:br>
              <a:rPr lang="en-GB" sz="3600" dirty="0">
                <a:latin typeface="Arial Rounded MT Bold" panose="020F0704030504030204" pitchFamily="34" charset="0"/>
              </a:rPr>
            </a:br>
            <a:r>
              <a:rPr lang="en-GB" sz="3600" dirty="0" smtClean="0">
                <a:solidFill>
                  <a:srgbClr val="FFFFFF"/>
                </a:solidFill>
                <a:latin typeface="Arial Rounded MT Bold" panose="020F0704030504030204" pitchFamily="34" charset="0"/>
              </a:rPr>
              <a:t> </a:t>
            </a:r>
            <a:r>
              <a:rPr lang="en-GB" sz="3600" dirty="0">
                <a:solidFill>
                  <a:srgbClr val="66FF33"/>
                </a:solidFill>
                <a:latin typeface="Arial Rounded MT Bold" panose="020F0704030504030204" pitchFamily="34" charset="0"/>
              </a:rPr>
              <a:t/>
            </a:r>
            <a:br>
              <a:rPr lang="en-GB" sz="3600" dirty="0">
                <a:solidFill>
                  <a:srgbClr val="66FF33"/>
                </a:solidFill>
                <a:latin typeface="Arial Rounded MT Bold" panose="020F0704030504030204" pitchFamily="34" charset="0"/>
              </a:rPr>
            </a:br>
            <a:endParaRPr lang="en-GB" sz="3600" b="1" dirty="0">
              <a:solidFill>
                <a:srgbClr val="FFFF00"/>
              </a:solidFill>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726" y="1790098"/>
            <a:ext cx="5519741" cy="4420192"/>
          </a:xfrm>
          <a:prstGeom prst="rect">
            <a:avLst/>
          </a:prstGeom>
        </p:spPr>
      </p:pic>
    </p:spTree>
    <p:extLst>
      <p:ext uri="{BB962C8B-B14F-4D97-AF65-F5344CB8AC3E}">
        <p14:creationId xmlns:p14="http://schemas.microsoft.com/office/powerpoint/2010/main" val="304644688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16" name="Rectangle 13"/>
          <p:cNvSpPr>
            <a:spLocks noChangeArrowheads="1"/>
          </p:cNvSpPr>
          <p:nvPr/>
        </p:nvSpPr>
        <p:spPr bwMode="auto">
          <a:xfrm>
            <a:off x="727465" y="824240"/>
            <a:ext cx="11277598"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5400" dirty="0" smtClean="0">
                <a:latin typeface="Arial Rounded MT Bold" panose="020F0704030504030204" pitchFamily="34" charset="0"/>
                <a:ea typeface="Calibri" panose="020F0502020204030204" pitchFamily="34" charset="0"/>
                <a:cs typeface="Times New Roman" panose="02020603050405020304" pitchFamily="18" charset="0"/>
              </a:rPr>
              <a:t>Humility in the academies</a:t>
            </a:r>
            <a:endParaRPr kumimoji="0" lang="en-GB" sz="3600" b="0" i="0" u="none" strike="noStrike" cap="none" normalizeH="0" baseline="0" dirty="0" smtClean="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rgbClr val="FFFFFF"/>
                </a:solidFill>
                <a:effectLst/>
                <a:latin typeface="Arial Rounded MT Bold" panose="020F0704030504030204" pitchFamily="34" charset="0"/>
                <a:ea typeface="Calibri" panose="020F0502020204030204" pitchFamily="34" charset="0"/>
                <a:cs typeface="Calibri" panose="020F0502020204030204" pitchFamily="34" charset="0"/>
              </a:rPr>
              <a:t>“We try to measure God’s immeasurableness by our small measure.  But it is God who knows the incalculable difference in measure between His infinity and our finiteness, and accordingly accommodates the one to the other in the way in which he reveals Himself to us.” </a:t>
            </a:r>
            <a:r>
              <a:rPr kumimoji="0" lang="en-GB" sz="3600" b="0" i="1" u="none" strike="noStrike" cap="none" normalizeH="0" baseline="0" dirty="0" smtClean="0">
                <a:ln>
                  <a:noFill/>
                </a:ln>
                <a:solidFill>
                  <a:schemeClr val="accent2">
                    <a:lumMod val="40000"/>
                    <a:lumOff val="60000"/>
                  </a:schemeClr>
                </a:solidFill>
                <a:effectLst/>
                <a:latin typeface="Arial Rounded MT Bold" panose="020F0704030504030204" pitchFamily="34" charset="0"/>
                <a:ea typeface="Calibri" panose="020F0502020204030204" pitchFamily="34" charset="0"/>
                <a:cs typeface="Calibri" panose="020F0502020204030204" pitchFamily="34" charset="0"/>
              </a:rPr>
              <a:t>Battles</a:t>
            </a:r>
          </a:p>
          <a:p>
            <a:pPr marL="0" marR="0" lvl="0" indent="0" algn="l" defTabSz="914400" rtl="0" eaLnBrk="0" fontAlgn="base" latinLnBrk="0" hangingPunct="0">
              <a:lnSpc>
                <a:spcPct val="100000"/>
              </a:lnSpc>
              <a:spcBef>
                <a:spcPct val="0"/>
              </a:spcBef>
              <a:spcAft>
                <a:spcPct val="0"/>
              </a:spcAft>
              <a:buClrTx/>
              <a:buSzTx/>
              <a:buFontTx/>
              <a:buNone/>
              <a:tabLst/>
            </a:pPr>
            <a:endParaRPr lang="en-GB" sz="3600" i="1" dirty="0">
              <a:solidFill>
                <a:schemeClr val="accent2">
                  <a:lumMod val="40000"/>
                  <a:lumOff val="60000"/>
                </a:schemeClr>
              </a:solidFill>
              <a:latin typeface="Arial Rounded MT Bold" panose="020F0704030504030204" pitchFamily="34" charset="0"/>
            </a:endParaRPr>
          </a:p>
        </p:txBody>
      </p:sp>
    </p:spTree>
    <p:extLst>
      <p:ext uri="{BB962C8B-B14F-4D97-AF65-F5344CB8AC3E}">
        <p14:creationId xmlns:p14="http://schemas.microsoft.com/office/powerpoint/2010/main" val="1601081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16" name="Rectangle 13"/>
          <p:cNvSpPr>
            <a:spLocks noChangeArrowheads="1"/>
          </p:cNvSpPr>
          <p:nvPr/>
        </p:nvSpPr>
        <p:spPr bwMode="auto">
          <a:xfrm>
            <a:off x="727465" y="547241"/>
            <a:ext cx="11277598"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5400" dirty="0" smtClean="0">
                <a:latin typeface="Arial Rounded MT Bold" panose="020F0704030504030204" pitchFamily="34" charset="0"/>
                <a:ea typeface="Calibri" panose="020F0502020204030204" pitchFamily="34" charset="0"/>
                <a:cs typeface="Times New Roman" panose="02020603050405020304" pitchFamily="18" charset="0"/>
              </a:rPr>
              <a:t>The infiniteness of our ignorance</a:t>
            </a:r>
            <a:endParaRPr kumimoji="0" lang="en-GB" sz="3600" b="0" i="0" u="none" strike="noStrike" cap="none" normalizeH="0" baseline="0" dirty="0" smtClean="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1" u="none" strike="noStrike" cap="none" normalizeH="0" baseline="0" dirty="0" smtClean="0">
                <a:ln>
                  <a:noFill/>
                </a:ln>
                <a:solidFill>
                  <a:srgbClr val="FFFFFF"/>
                </a:solidFill>
                <a:effectLst/>
                <a:latin typeface="Arial Rounded MT Bold" panose="020F0704030504030204" pitchFamily="34" charset="0"/>
                <a:ea typeface="Calibri" panose="020F0502020204030204" pitchFamily="34" charset="0"/>
                <a:cs typeface="Calibri" panose="020F0502020204030204" pitchFamily="34" charset="0"/>
              </a:rPr>
              <a:t>“We try to measure God’s immeasurableness by our small measure.  But it is God who knows the incalculable difference in measure between His infinity and our finiteness, and accordingly accommodates the one to the other in the way in which he reveals Himself to us.” </a:t>
            </a:r>
            <a:r>
              <a:rPr kumimoji="0" lang="en-GB" sz="3600" b="0" i="1" u="none" strike="noStrike" cap="none" normalizeH="0" baseline="0" dirty="0" smtClean="0">
                <a:ln>
                  <a:noFill/>
                </a:ln>
                <a:solidFill>
                  <a:schemeClr val="accent2">
                    <a:lumMod val="40000"/>
                    <a:lumOff val="60000"/>
                  </a:schemeClr>
                </a:solidFill>
                <a:effectLst/>
                <a:latin typeface="Arial Rounded MT Bold" panose="020F0704030504030204" pitchFamily="34" charset="0"/>
                <a:ea typeface="Calibri" panose="020F0502020204030204" pitchFamily="34" charset="0"/>
                <a:cs typeface="Calibri" panose="020F0502020204030204" pitchFamily="34" charset="0"/>
              </a:rPr>
              <a:t>Battles</a:t>
            </a:r>
          </a:p>
          <a:p>
            <a:pPr marL="0" marR="0" lvl="0" indent="0" algn="l" defTabSz="914400" rtl="0" eaLnBrk="0" fontAlgn="base" latinLnBrk="0" hangingPunct="0">
              <a:lnSpc>
                <a:spcPct val="100000"/>
              </a:lnSpc>
              <a:spcBef>
                <a:spcPct val="0"/>
              </a:spcBef>
              <a:spcAft>
                <a:spcPct val="0"/>
              </a:spcAft>
              <a:buClrTx/>
              <a:buSzTx/>
              <a:buFontTx/>
              <a:buNone/>
              <a:tabLst/>
            </a:pPr>
            <a:endParaRPr lang="en-GB" sz="3600" i="1" dirty="0">
              <a:solidFill>
                <a:schemeClr val="accent2">
                  <a:lumMod val="40000"/>
                  <a:lumOff val="60000"/>
                </a:schemeClr>
              </a:solidFill>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u="none" strike="noStrike" cap="none" normalizeH="0" baseline="0" dirty="0" smtClean="0">
                <a:ln>
                  <a:noFill/>
                </a:ln>
                <a:solidFill>
                  <a:srgbClr val="FFFF00"/>
                </a:solidFill>
                <a:effectLst/>
                <a:latin typeface="Arial Rounded MT Bold" panose="020F0704030504030204" pitchFamily="34" charset="0"/>
              </a:rPr>
              <a:t>Psalm 131…</a:t>
            </a:r>
          </a:p>
        </p:txBody>
      </p:sp>
    </p:spTree>
    <p:extLst>
      <p:ext uri="{BB962C8B-B14F-4D97-AF65-F5344CB8AC3E}">
        <p14:creationId xmlns:p14="http://schemas.microsoft.com/office/powerpoint/2010/main" val="427553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16" name="Rectangle 13"/>
          <p:cNvSpPr>
            <a:spLocks noChangeArrowheads="1"/>
          </p:cNvSpPr>
          <p:nvPr/>
        </p:nvSpPr>
        <p:spPr bwMode="auto">
          <a:xfrm>
            <a:off x="727465" y="198861"/>
            <a:ext cx="11277598"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sz="4400" b="0" u="none" strike="noStrike" cap="none" normalizeH="0" baseline="0" dirty="0" smtClean="0">
                <a:ln>
                  <a:noFill/>
                </a:ln>
                <a:solidFill>
                  <a:srgbClr val="FFFF00"/>
                </a:solidFill>
                <a:effectLst/>
                <a:latin typeface="Arial Rounded MT Bold" panose="020F0704030504030204" pitchFamily="34" charset="0"/>
                <a:ea typeface="Calibri" panose="020F0502020204030204" pitchFamily="34" charset="0"/>
                <a:cs typeface="Calibri" panose="020F0502020204030204" pitchFamily="34" charset="0"/>
              </a:rPr>
              <a:t>Humility in the academies</a:t>
            </a:r>
          </a:p>
          <a:p>
            <a:pPr lvl="0" defTabSz="914400" eaLnBrk="0" fontAlgn="base" hangingPunct="0">
              <a:spcBef>
                <a:spcPct val="0"/>
              </a:spcBef>
              <a:spcAft>
                <a:spcPct val="0"/>
              </a:spcAft>
            </a:pPr>
            <a:r>
              <a:rPr kumimoji="0" lang="en-GB" sz="4000" b="0" i="1" u="none" strike="noStrike" cap="none" normalizeH="0" baseline="0" dirty="0" smtClean="0">
                <a:ln>
                  <a:noFill/>
                </a:ln>
                <a:solidFill>
                  <a:srgbClr val="FFFFFF"/>
                </a:solidFill>
                <a:effectLst/>
                <a:latin typeface="Arial Rounded MT Bold" panose="020F0704030504030204" pitchFamily="34" charset="0"/>
                <a:ea typeface="Calibri" panose="020F0502020204030204" pitchFamily="34" charset="0"/>
                <a:cs typeface="Calibri" panose="020F0502020204030204" pitchFamily="34" charset="0"/>
              </a:rPr>
              <a:t>“Intellectual activities may lead us part of the way; they may even point to God’s existence, but God’s essence is beyond our powers of expression.  </a:t>
            </a:r>
            <a:r>
              <a:rPr kumimoji="0" lang="en-GB" sz="4000" b="0" i="1" u="none" strike="noStrike" cap="none" normalizeH="0" baseline="0" dirty="0" err="1" smtClean="0">
                <a:ln>
                  <a:noFill/>
                </a:ln>
                <a:solidFill>
                  <a:srgbClr val="FFFFFF"/>
                </a:solidFill>
                <a:effectLst/>
                <a:latin typeface="Arial Rounded MT Bold" panose="020F0704030504030204" pitchFamily="34" charset="0"/>
                <a:ea typeface="Calibri" panose="020F0502020204030204" pitchFamily="34" charset="0"/>
                <a:cs typeface="Calibri" panose="020F0502020204030204" pitchFamily="34" charset="0"/>
              </a:rPr>
              <a:t>Enfleshed</a:t>
            </a:r>
            <a:r>
              <a:rPr kumimoji="0" lang="en-GB" sz="4000" b="0" i="1" u="none" strike="noStrike" cap="none" normalizeH="0" baseline="0" dirty="0" smtClean="0">
                <a:ln>
                  <a:noFill/>
                </a:ln>
                <a:solidFill>
                  <a:srgbClr val="FFFFFF"/>
                </a:solidFill>
                <a:effectLst/>
                <a:latin typeface="Arial Rounded MT Bold" panose="020F0704030504030204" pitchFamily="34" charset="0"/>
                <a:ea typeface="Calibri" panose="020F0502020204030204" pitchFamily="34" charset="0"/>
                <a:cs typeface="Calibri" panose="020F0502020204030204" pitchFamily="34" charset="0"/>
              </a:rPr>
              <a:t> human beings do not have the capacity to grasp God’s nature except in faithful acceptance of the mystery</a:t>
            </a:r>
            <a:r>
              <a:rPr lang="en-GB" sz="4000" i="1"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 </a:t>
            </a:r>
            <a:r>
              <a:rPr lang="en-GB" sz="4000" i="1" dirty="0" smtClean="0">
                <a:solidFill>
                  <a:schemeClr val="accent2">
                    <a:lumMod val="40000"/>
                    <a:lumOff val="60000"/>
                  </a:schemeClr>
                </a:solidFill>
                <a:latin typeface="Arial Rounded MT Bold" panose="020F0704030504030204" pitchFamily="34" charset="0"/>
                <a:ea typeface="Calibri" panose="020F0502020204030204" pitchFamily="34" charset="0"/>
                <a:cs typeface="Calibri" panose="020F0502020204030204" pitchFamily="34" charset="0"/>
              </a:rPr>
              <a:t>Norris</a:t>
            </a:r>
          </a:p>
          <a:p>
            <a:pPr defTabSz="914400" eaLnBrk="0" fontAlgn="base" hangingPunct="0">
              <a:spcBef>
                <a:spcPct val="0"/>
              </a:spcBef>
              <a:spcAft>
                <a:spcPct val="0"/>
              </a:spcAft>
            </a:pPr>
            <a:endParaRPr lang="en-GB" sz="4400" dirty="0" smtClean="0">
              <a:solidFill>
                <a:srgbClr val="FFFF00"/>
              </a:solidFill>
              <a:latin typeface="Arial Rounded MT Bold" panose="020F0704030504030204" pitchFamily="34" charset="0"/>
            </a:endParaRPr>
          </a:p>
          <a:p>
            <a:pPr defTabSz="914400" eaLnBrk="0" fontAlgn="base" hangingPunct="0">
              <a:spcBef>
                <a:spcPct val="0"/>
              </a:spcBef>
              <a:spcAft>
                <a:spcPct val="0"/>
              </a:spcAft>
            </a:pPr>
            <a:r>
              <a:rPr lang="en-GB" sz="4400" dirty="0">
                <a:solidFill>
                  <a:srgbClr val="FFFF00"/>
                </a:solidFill>
                <a:latin typeface="Arial Rounded MT Bold" panose="020F0704030504030204" pitchFamily="34" charset="0"/>
              </a:rPr>
              <a:t>	</a:t>
            </a:r>
            <a:r>
              <a:rPr lang="en-GB" sz="4400" dirty="0" smtClean="0">
                <a:solidFill>
                  <a:srgbClr val="FFFF00"/>
                </a:solidFill>
                <a:latin typeface="Arial Rounded MT Bold" panose="020F0704030504030204" pitchFamily="34" charset="0"/>
              </a:rPr>
              <a:t>							Psalm </a:t>
            </a:r>
            <a:r>
              <a:rPr lang="en-GB" sz="4400" dirty="0">
                <a:solidFill>
                  <a:srgbClr val="FFFF00"/>
                </a:solidFill>
                <a:latin typeface="Arial Rounded MT Bold" panose="020F0704030504030204" pitchFamily="34" charset="0"/>
              </a:rPr>
              <a:t>131…</a:t>
            </a:r>
          </a:p>
          <a:p>
            <a:pPr lvl="0" defTabSz="914400" eaLnBrk="0" fontAlgn="base" hangingPunct="0">
              <a:spcBef>
                <a:spcPct val="0"/>
              </a:spcBef>
              <a:spcAft>
                <a:spcPct val="0"/>
              </a:spcAft>
            </a:pPr>
            <a:r>
              <a:rPr lang="en-GB" sz="4400" i="1" dirty="0" smtClean="0">
                <a:solidFill>
                  <a:schemeClr val="accent2">
                    <a:lumMod val="40000"/>
                    <a:lumOff val="60000"/>
                  </a:schemeClr>
                </a:solidFill>
                <a:latin typeface="Arial Rounded MT Bold" panose="020F0704030504030204" pitchFamily="34" charset="0"/>
                <a:ea typeface="Calibri" panose="020F0502020204030204" pitchFamily="34" charset="0"/>
                <a:cs typeface="Calibri" panose="020F0502020204030204" pitchFamily="34" charset="0"/>
              </a:rPr>
              <a:t> </a:t>
            </a:r>
          </a:p>
          <a:p>
            <a:pPr lvl="0" defTabSz="914400" eaLnBrk="0" fontAlgn="base" hangingPunct="0">
              <a:spcBef>
                <a:spcPct val="0"/>
              </a:spcBef>
              <a:spcAft>
                <a:spcPct val="0"/>
              </a:spcAft>
            </a:pPr>
            <a:endParaRPr kumimoji="0" lang="en-GB" sz="4400" b="0" i="1" u="none" strike="noStrike" cap="none" normalizeH="0" baseline="0" dirty="0" smtClean="0">
              <a:ln>
                <a:noFill/>
              </a:ln>
              <a:solidFill>
                <a:schemeClr val="accent2">
                  <a:lumMod val="40000"/>
                  <a:lumOff val="60000"/>
                </a:schemeClr>
              </a:solidFill>
              <a:effectLst/>
              <a:latin typeface="Arial Rounded MT Bold" panose="020F0704030504030204" pitchFamily="34" charset="0"/>
            </a:endParaRPr>
          </a:p>
        </p:txBody>
      </p:sp>
    </p:spTree>
    <p:extLst>
      <p:ext uri="{BB962C8B-B14F-4D97-AF65-F5344CB8AC3E}">
        <p14:creationId xmlns:p14="http://schemas.microsoft.com/office/powerpoint/2010/main" val="1258452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16" name="Rectangle 13"/>
          <p:cNvSpPr>
            <a:spLocks noChangeArrowheads="1"/>
          </p:cNvSpPr>
          <p:nvPr/>
        </p:nvSpPr>
        <p:spPr bwMode="auto">
          <a:xfrm>
            <a:off x="727465" y="-91366"/>
            <a:ext cx="1146453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lang="en-GB" sz="4400" dirty="0" smtClean="0">
              <a:solidFill>
                <a:srgbClr val="FFFF00"/>
              </a:solidFill>
              <a:latin typeface="Arial Rounded MT Bold" panose="020F0704030504030204" pitchFamily="34" charset="0"/>
              <a:ea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r>
              <a:rPr lang="en-GB" sz="4400" dirty="0" smtClean="0">
                <a:solidFill>
                  <a:srgbClr val="FFFF00"/>
                </a:solidFill>
                <a:latin typeface="Arial Rounded MT Bold" panose="020F0704030504030204" pitchFamily="34" charset="0"/>
                <a:ea typeface="Calibri" panose="020F0502020204030204" pitchFamily="34" charset="0"/>
                <a:cs typeface="Calibri" panose="020F0502020204030204" pitchFamily="34" charset="0"/>
              </a:rPr>
              <a:t>Contrasting </a:t>
            </a:r>
            <a:r>
              <a:rPr lang="en-GB" sz="4400" dirty="0" smtClean="0">
                <a:solidFill>
                  <a:srgbClr val="FFFFFF"/>
                </a:solidFill>
                <a:latin typeface="Arial Rounded MT Bold" panose="020F0704030504030204" pitchFamily="34" charset="0"/>
                <a:ea typeface="Calibri" panose="020F0502020204030204" pitchFamily="34" charset="0"/>
                <a:cs typeface="Calibri" panose="020F0502020204030204" pitchFamily="34" charset="0"/>
              </a:rPr>
              <a:t>God’s</a:t>
            </a:r>
            <a:r>
              <a:rPr lang="en-GB" sz="4400" dirty="0" smtClean="0">
                <a:solidFill>
                  <a:srgbClr val="FFFF00"/>
                </a:solidFill>
                <a:latin typeface="Arial Rounded MT Bold" panose="020F0704030504030204" pitchFamily="34" charset="0"/>
                <a:ea typeface="Calibri" panose="020F0502020204030204" pitchFamily="34" charset="0"/>
                <a:cs typeface="Calibri" panose="020F0502020204030204" pitchFamily="34" charset="0"/>
              </a:rPr>
              <a:t> accommodation with </a:t>
            </a:r>
            <a:r>
              <a:rPr lang="en-GB" sz="4400" dirty="0" smtClean="0">
                <a:solidFill>
                  <a:srgbClr val="FFFFFF"/>
                </a:solidFill>
                <a:latin typeface="Arial Rounded MT Bold" panose="020F0704030504030204" pitchFamily="34" charset="0"/>
                <a:ea typeface="Calibri" panose="020F0502020204030204" pitchFamily="34" charset="0"/>
                <a:cs typeface="Calibri" panose="020F0502020204030204" pitchFamily="34" charset="0"/>
              </a:rPr>
              <a:t>ours</a:t>
            </a:r>
            <a:r>
              <a:rPr lang="en-GB" sz="4400" dirty="0" smtClean="0">
                <a:solidFill>
                  <a:srgbClr val="FFFF00"/>
                </a:solidFill>
                <a:latin typeface="Arial Rounded MT Bold" panose="020F0704030504030204" pitchFamily="34" charset="0"/>
                <a:ea typeface="Calibri" panose="020F0502020204030204" pitchFamily="34" charset="0"/>
                <a:cs typeface="Calibri" panose="020F0502020204030204" pitchFamily="34" charset="0"/>
              </a:rPr>
              <a:t>:</a:t>
            </a:r>
          </a:p>
          <a:p>
            <a:pPr lvl="0" defTabSz="914400" eaLnBrk="0" fontAlgn="base" hangingPunct="0">
              <a:spcBef>
                <a:spcPct val="0"/>
              </a:spcBef>
              <a:spcAft>
                <a:spcPct val="0"/>
              </a:spcAft>
            </a:pPr>
            <a:endParaRPr lang="en-GB" sz="4400" dirty="0" smtClean="0">
              <a:solidFill>
                <a:srgbClr val="FFFF00"/>
              </a:solidFill>
              <a:latin typeface="Arial Rounded MT Bold" panose="020F0704030504030204" pitchFamily="34" charset="0"/>
              <a:ea typeface="Calibri" panose="020F0502020204030204" pitchFamily="34" charset="0"/>
              <a:cs typeface="Calibri" panose="020F0502020204030204" pitchFamily="34" charset="0"/>
            </a:endParaRPr>
          </a:p>
          <a:p>
            <a:pPr lvl="0" algn="ctr" defTabSz="914400" eaLnBrk="0" fontAlgn="base" hangingPunct="0">
              <a:spcBef>
                <a:spcPct val="0"/>
              </a:spcBef>
              <a:spcAft>
                <a:spcPct val="0"/>
              </a:spcAft>
            </a:pPr>
            <a:r>
              <a:rPr lang="en-GB" sz="4400" dirty="0" smtClean="0">
                <a:solidFill>
                  <a:srgbClr val="FFFFFF"/>
                </a:solidFill>
                <a:latin typeface="Arial Rounded MT Bold" panose="020F0704030504030204" pitchFamily="34" charset="0"/>
                <a:ea typeface="Calibri" panose="020F0502020204030204" pitchFamily="34" charset="0"/>
                <a:cs typeface="Calibri" panose="020F0502020204030204" pitchFamily="34" charset="0"/>
              </a:rPr>
              <a:t>An unhealthy </a:t>
            </a:r>
            <a:r>
              <a:rPr lang="en-GB" sz="4400"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inquisitiveness into the heart of </a:t>
            </a:r>
            <a:r>
              <a:rPr lang="en-GB" sz="4400" dirty="0" smtClean="0">
                <a:solidFill>
                  <a:srgbClr val="FFFFFF"/>
                </a:solidFill>
                <a:latin typeface="Arial Rounded MT Bold" panose="020F0704030504030204" pitchFamily="34" charset="0"/>
                <a:ea typeface="Calibri" panose="020F0502020204030204" pitchFamily="34" charset="0"/>
                <a:cs typeface="Calibri" panose="020F0502020204030204" pitchFamily="34" charset="0"/>
              </a:rPr>
              <a:t>people?</a:t>
            </a:r>
            <a:r>
              <a:rPr lang="en-GB" sz="4400" i="1" dirty="0" smtClean="0">
                <a:solidFill>
                  <a:srgbClr val="FFFFFF"/>
                </a:solidFill>
                <a:latin typeface="Arial Rounded MT Bold" panose="020F0704030504030204" pitchFamily="34" charset="0"/>
                <a:ea typeface="Calibri" panose="020F0502020204030204" pitchFamily="34" charset="0"/>
                <a:cs typeface="Calibri" panose="020F0502020204030204" pitchFamily="34" charset="0"/>
              </a:rPr>
              <a:t> </a:t>
            </a:r>
          </a:p>
          <a:p>
            <a:pPr lvl="0" defTabSz="914400" eaLnBrk="0" fontAlgn="base" hangingPunct="0">
              <a:spcBef>
                <a:spcPct val="0"/>
              </a:spcBef>
              <a:spcAft>
                <a:spcPct val="0"/>
              </a:spcAft>
            </a:pPr>
            <a:endParaRPr kumimoji="0" lang="en-GB" sz="4400" b="0" i="1" u="none" strike="noStrike" cap="none" normalizeH="0" baseline="0" dirty="0" smtClean="0">
              <a:ln>
                <a:noFill/>
              </a:ln>
              <a:solidFill>
                <a:schemeClr val="accent2">
                  <a:lumMod val="40000"/>
                  <a:lumOff val="60000"/>
                </a:schemeClr>
              </a:solidFill>
              <a:effectLst/>
              <a:latin typeface="Arial Rounded MT Bold" panose="020F0704030504030204" pitchFamily="34" charset="0"/>
            </a:endParaRPr>
          </a:p>
        </p:txBody>
      </p:sp>
    </p:spTree>
    <p:extLst>
      <p:ext uri="{BB962C8B-B14F-4D97-AF65-F5344CB8AC3E}">
        <p14:creationId xmlns:p14="http://schemas.microsoft.com/office/powerpoint/2010/main" val="2317142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826734" y="434532"/>
            <a:ext cx="10648342" cy="5078313"/>
          </a:xfrm>
          <a:prstGeom prst="rect">
            <a:avLst/>
          </a:prstGeom>
          <a:noFill/>
        </p:spPr>
        <p:txBody>
          <a:bodyPr wrap="square" rtlCol="0">
            <a:spAutoFit/>
          </a:bodyPr>
          <a:lstStyle/>
          <a:p>
            <a:r>
              <a:rPr lang="en-GB" sz="6000" dirty="0" smtClean="0">
                <a:solidFill>
                  <a:srgbClr val="EAEAEA"/>
                </a:solidFill>
                <a:latin typeface="Arial Rounded MT Bold" panose="020F0704030504030204" pitchFamily="34" charset="0"/>
              </a:rPr>
              <a:t>Initial tensions</a:t>
            </a:r>
          </a:p>
          <a:p>
            <a:pPr marL="571500" lvl="0" indent="-571500">
              <a:lnSpc>
                <a:spcPct val="200000"/>
              </a:lnSpc>
              <a:buFont typeface="Arial" panose="020B0604020202020204" pitchFamily="34" charset="0"/>
              <a:buChar char="•"/>
            </a:pPr>
            <a:r>
              <a:rPr lang="en-US" sz="4400" b="1" dirty="0" smtClean="0">
                <a:latin typeface="Arial Rounded MT Bold" panose="020F0704030504030204" pitchFamily="34" charset="0"/>
              </a:rPr>
              <a:t>Labels</a:t>
            </a:r>
            <a:endParaRPr lang="en-GB" sz="4400" b="1" dirty="0">
              <a:latin typeface="Arial Rounded MT Bold" panose="020F0704030504030204" pitchFamily="34" charset="0"/>
            </a:endParaRPr>
          </a:p>
          <a:p>
            <a:pPr marL="571500" lvl="0" indent="-571500">
              <a:lnSpc>
                <a:spcPct val="200000"/>
              </a:lnSpc>
              <a:buFont typeface="Arial" panose="020B0604020202020204" pitchFamily="34" charset="0"/>
              <a:buChar char="•"/>
            </a:pPr>
            <a:r>
              <a:rPr lang="en-GB" sz="4400" b="1" dirty="0">
                <a:latin typeface="Arial Rounded MT Bold" panose="020F0704030504030204" pitchFamily="34" charset="0"/>
              </a:rPr>
              <a:t>Generalising</a:t>
            </a:r>
          </a:p>
          <a:p>
            <a:pPr marL="571500" lvl="0" indent="-571500">
              <a:lnSpc>
                <a:spcPct val="200000"/>
              </a:lnSpc>
              <a:buFont typeface="Arial" panose="020B0604020202020204" pitchFamily="34" charset="0"/>
              <a:buChar char="•"/>
            </a:pPr>
            <a:r>
              <a:rPr lang="en-US" sz="4400" b="1" dirty="0">
                <a:latin typeface="Arial Rounded MT Bold" panose="020F0704030504030204" pitchFamily="34" charset="0"/>
              </a:rPr>
              <a:t>Speaking </a:t>
            </a:r>
            <a:r>
              <a:rPr lang="en-US" sz="4400" b="1" i="1" dirty="0">
                <a:latin typeface="Arial Rounded MT Bold" panose="020F0704030504030204" pitchFamily="34" charset="0"/>
              </a:rPr>
              <a:t>about</a:t>
            </a:r>
            <a:r>
              <a:rPr lang="en-US" sz="4400" b="1" dirty="0">
                <a:latin typeface="Arial Rounded MT Bold" panose="020F0704030504030204" pitchFamily="34" charset="0"/>
              </a:rPr>
              <a:t> v speaking </a:t>
            </a:r>
            <a:r>
              <a:rPr lang="en-US" sz="4400" b="1" i="1" dirty="0">
                <a:solidFill>
                  <a:srgbClr val="FFFF00"/>
                </a:solidFill>
                <a:latin typeface="Arial Rounded MT Bold" panose="020F0704030504030204" pitchFamily="34" charset="0"/>
              </a:rPr>
              <a:t>for</a:t>
            </a:r>
            <a:r>
              <a:rPr lang="en-US" sz="4400" b="1" i="1" dirty="0">
                <a:latin typeface="Arial Rounded MT Bold" panose="020F0704030504030204" pitchFamily="34" charset="0"/>
              </a:rPr>
              <a:t>  </a:t>
            </a:r>
            <a:endParaRPr lang="en-GB" sz="4400" b="1" dirty="0">
              <a:latin typeface="Arial Rounded MT Bold" panose="020F0704030504030204" pitchFamily="34" charset="0"/>
            </a:endParaRPr>
          </a:p>
        </p:txBody>
      </p:sp>
    </p:spTree>
    <p:extLst>
      <p:ext uri="{BB962C8B-B14F-4D97-AF65-F5344CB8AC3E}">
        <p14:creationId xmlns:p14="http://schemas.microsoft.com/office/powerpoint/2010/main" val="2713181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482" y="-106206"/>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16" name="Rectangle 13"/>
          <p:cNvSpPr>
            <a:spLocks noChangeArrowheads="1"/>
          </p:cNvSpPr>
          <p:nvPr/>
        </p:nvSpPr>
        <p:spPr bwMode="auto">
          <a:xfrm>
            <a:off x="731482" y="-497209"/>
            <a:ext cx="11460518" cy="754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sz="4000" dirty="0" bmk="">
              <a:latin typeface="Arial Rounded MT Bold" panose="020F0704030504030204" pitchFamily="34" charset="0"/>
              <a:ea typeface="Arial Unicode MS" panose="020B0604020202020204" pitchFamily="34" charset="-128"/>
              <a:cs typeface="Calibri" panose="020F0502020204030204" pitchFamily="34" charset="0"/>
            </a:endParaRPr>
          </a:p>
          <a:p>
            <a:pPr lvl="0" defTabSz="914400" eaLnBrk="0" fontAlgn="base" hangingPunct="0">
              <a:spcBef>
                <a:spcPct val="0"/>
              </a:spcBef>
              <a:spcAft>
                <a:spcPct val="0"/>
              </a:spcAft>
            </a:pPr>
            <a:r>
              <a:rPr kumimoji="0" lang="en-GB" sz="4000" b="0" i="1" u="none" strike="noStrike" cap="none" normalizeH="0" baseline="0" dirty="0" smtClean="0" bmk="">
                <a:ln>
                  <a:noFill/>
                </a:ln>
                <a:solidFill>
                  <a:srgbClr val="FFFFFF"/>
                </a:solidFill>
                <a:effectLst/>
                <a:latin typeface="Arial Rounded MT Bold" panose="020F0704030504030204" pitchFamily="34" charset="0"/>
                <a:ea typeface="Arial Unicode MS" panose="020B0604020202020204" pitchFamily="34" charset="-128"/>
                <a:cs typeface="Calibri" panose="020F0502020204030204" pitchFamily="34" charset="0"/>
              </a:rPr>
              <a:t>“The world is immense, constructed on no plan or theory which the intellect of man may grasp.  The transcendent is everywhere.  This is the burden of every verse.  Sufficient of insufficient there is nothing more…God is great, we do not know his ways.”</a:t>
            </a:r>
            <a:r>
              <a:rPr lang="en-GB" sz="4000" i="1" baseline="30000" dirty="0" bmk="">
                <a:solidFill>
                  <a:srgbClr val="FFFFFF"/>
                </a:solidFill>
                <a:latin typeface="Arial Rounded MT Bold" panose="020F0704030504030204" pitchFamily="34" charset="0"/>
                <a:ea typeface="Arial Unicode MS" panose="020B0604020202020204" pitchFamily="34" charset="-128"/>
                <a:cs typeface="Calibri" panose="020F0502020204030204" pitchFamily="34" charset="0"/>
              </a:rPr>
              <a:t> </a:t>
            </a:r>
            <a:r>
              <a:rPr lang="en-GB" sz="4000" i="1" dirty="0" smtClean="0" bmk="">
                <a:solidFill>
                  <a:schemeClr val="accent2">
                    <a:lumMod val="40000"/>
                    <a:lumOff val="60000"/>
                  </a:schemeClr>
                </a:solidFill>
                <a:latin typeface="Arial Rounded MT Bold" panose="020F0704030504030204" pitchFamily="34" charset="0"/>
                <a:ea typeface="Arial Unicode MS" panose="020B0604020202020204" pitchFamily="34" charset="-128"/>
                <a:cs typeface="Calibri" panose="020F0502020204030204" pitchFamily="34" charset="0"/>
              </a:rPr>
              <a:t>Rutherford</a:t>
            </a:r>
          </a:p>
          <a:p>
            <a:pPr lvl="0" defTabSz="914400" eaLnBrk="0" fontAlgn="base" hangingPunct="0">
              <a:spcBef>
                <a:spcPct val="0"/>
              </a:spcBef>
              <a:spcAft>
                <a:spcPct val="0"/>
              </a:spcAft>
            </a:pPr>
            <a:endParaRPr kumimoji="0" lang="en-GB" sz="4000" b="0" i="1" u="none" strike="noStrike" cap="none" normalizeH="0" baseline="0" dirty="0" bmk="">
              <a:ln>
                <a:noFill/>
              </a:ln>
              <a:solidFill>
                <a:schemeClr val="accent2">
                  <a:lumMod val="40000"/>
                  <a:lumOff val="60000"/>
                </a:schemeClr>
              </a:solidFill>
              <a:effectLst/>
              <a:latin typeface="Arial Rounded MT Bold" panose="020F0704030504030204" pitchFamily="34" charset="0"/>
              <a:ea typeface="Arial Unicode MS" panose="020B0604020202020204" pitchFamily="34" charset="-128"/>
            </a:endParaRPr>
          </a:p>
          <a:p>
            <a:pPr lvl="0" defTabSz="914400" eaLnBrk="0" fontAlgn="base" hangingPunct="0">
              <a:spcBef>
                <a:spcPct val="0"/>
              </a:spcBef>
              <a:spcAft>
                <a:spcPct val="0"/>
              </a:spcAft>
            </a:pPr>
            <a:r>
              <a:rPr lang="en-GB" sz="4400" i="1" dirty="0" smtClean="0" bmk="">
                <a:solidFill>
                  <a:srgbClr val="FFFF00"/>
                </a:solidFill>
                <a:latin typeface="Arial Rounded MT Bold" panose="020F0704030504030204" pitchFamily="34" charset="0"/>
                <a:ea typeface="Arial Unicode MS" panose="020B0604020202020204" pitchFamily="34" charset="-128"/>
              </a:rPr>
              <a:t>“Don’t just do something – stand there…”</a:t>
            </a:r>
          </a:p>
          <a:p>
            <a:pPr lvl="0" defTabSz="914400" eaLnBrk="0" fontAlgn="base" hangingPunct="0">
              <a:spcBef>
                <a:spcPct val="0"/>
              </a:spcBef>
              <a:spcAft>
                <a:spcPct val="0"/>
              </a:spcAft>
            </a:pPr>
            <a:r>
              <a:rPr kumimoji="0" lang="en-GB" sz="4000" b="0" i="1" u="none" strike="noStrike" cap="none" normalizeH="0" baseline="0" dirty="0" bmk="">
                <a:ln>
                  <a:noFill/>
                </a:ln>
                <a:solidFill>
                  <a:srgbClr val="FFFF00"/>
                </a:solidFill>
                <a:effectLst/>
                <a:latin typeface="Arial Rounded MT Bold" panose="020F0704030504030204" pitchFamily="34" charset="0"/>
                <a:ea typeface="Arial Unicode MS" panose="020B0604020202020204" pitchFamily="34" charset="-128"/>
              </a:rPr>
              <a:t>	</a:t>
            </a:r>
            <a:r>
              <a:rPr kumimoji="0" lang="en-GB" sz="4000" b="0" i="1" u="none" strike="noStrike" cap="none" normalizeH="0" baseline="0" dirty="0" smtClean="0" bmk="">
                <a:ln>
                  <a:noFill/>
                </a:ln>
                <a:solidFill>
                  <a:srgbClr val="FFFF00"/>
                </a:solidFill>
                <a:effectLst/>
                <a:latin typeface="Arial Rounded MT Bold" panose="020F0704030504030204" pitchFamily="34" charset="0"/>
                <a:ea typeface="Arial Unicode MS" panose="020B0604020202020204" pitchFamily="34" charset="-128"/>
              </a:rPr>
              <a:t>								</a:t>
            </a:r>
            <a:r>
              <a:rPr kumimoji="0" lang="en-GB" sz="4000" b="0" i="1" u="none" strike="noStrike" cap="none" normalizeH="0" baseline="0" dirty="0" smtClean="0" bmk="">
                <a:ln>
                  <a:noFill/>
                </a:ln>
                <a:solidFill>
                  <a:schemeClr val="accent2">
                    <a:lumMod val="60000"/>
                    <a:lumOff val="40000"/>
                  </a:schemeClr>
                </a:solidFill>
                <a:effectLst/>
                <a:latin typeface="Arial Rounded MT Bold" panose="020F0704030504030204" pitchFamily="34" charset="0"/>
                <a:ea typeface="Arial Unicode MS" panose="020B0604020202020204" pitchFamily="34" charset="-128"/>
              </a:rPr>
              <a:t>Pattison</a:t>
            </a:r>
            <a:endParaRPr kumimoji="0" lang="en-GB" sz="4000" b="0" i="1" u="none" strike="noStrike" cap="none" normalizeH="0" baseline="0" dirty="0" smtClean="0">
              <a:ln>
                <a:noFill/>
              </a:ln>
              <a:solidFill>
                <a:schemeClr val="accent2">
                  <a:lumMod val="60000"/>
                  <a:lumOff val="40000"/>
                </a:schemeClr>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4000" b="0" i="0" u="none" strike="noStrike" cap="none" normalizeH="0" baseline="0" dirty="0" smtClean="0">
                <a:ln>
                  <a:noFill/>
                </a:ln>
                <a:solidFill>
                  <a:schemeClr val="tx1"/>
                </a:solidFill>
                <a:effectLst/>
                <a:latin typeface="Arial Rounded MT Bold" panose="020F0704030504030204" pitchFamily="34" charset="0"/>
              </a:rPr>
              <a:t/>
            </a:r>
            <a:br>
              <a:rPr kumimoji="0" lang="en-GB" sz="4000" b="0" i="0" u="none" strike="noStrike" cap="none" normalizeH="0" baseline="0" dirty="0" smtClean="0">
                <a:ln>
                  <a:noFill/>
                </a:ln>
                <a:solidFill>
                  <a:schemeClr val="tx1"/>
                </a:solidFill>
                <a:effectLst/>
                <a:latin typeface="Arial Rounded MT Bold" panose="020F0704030504030204" pitchFamily="34" charset="0"/>
              </a:rPr>
            </a:br>
            <a:endParaRPr kumimoji="0" lang="en-GB" sz="4000" b="0" i="0" u="none" strike="noStrike" cap="none" normalizeH="0" baseline="0" dirty="0" smtClean="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1035302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706" y="412123"/>
            <a:ext cx="11352627" cy="1276149"/>
          </a:xfrm>
        </p:spPr>
        <p:txBody>
          <a:bodyPr>
            <a:noAutofit/>
          </a:bodyPr>
          <a:lstStyle/>
          <a:p>
            <a:r>
              <a:rPr lang="en-GB" sz="2800" dirty="0">
                <a:solidFill>
                  <a:srgbClr val="FFFF00"/>
                </a:solidFill>
                <a:latin typeface="Arial Rounded MT Bold" panose="020F0704030504030204" pitchFamily="34" charset="0"/>
              </a:rPr>
              <a:t/>
            </a:r>
            <a:br>
              <a:rPr lang="en-GB" sz="2800" dirty="0">
                <a:solidFill>
                  <a:srgbClr val="FFFF00"/>
                </a:solidFill>
                <a:latin typeface="Arial Rounded MT Bold" panose="020F0704030504030204" pitchFamily="34" charset="0"/>
              </a:rPr>
            </a:br>
            <a:r>
              <a:rPr lang="en-GB" sz="3600" dirty="0" smtClean="0">
                <a:solidFill>
                  <a:srgbClr val="FFFFFF"/>
                </a:solidFill>
                <a:latin typeface="Arial Rounded MT Bold" panose="020F0704030504030204" pitchFamily="34" charset="0"/>
              </a:rPr>
              <a:t>Intelligence </a:t>
            </a:r>
            <a:r>
              <a:rPr lang="en-GB" sz="3600" dirty="0">
                <a:solidFill>
                  <a:srgbClr val="FFFFFF"/>
                </a:solidFill>
                <a:latin typeface="Arial Rounded MT Bold" panose="020F0704030504030204" pitchFamily="34" charset="0"/>
              </a:rPr>
              <a:t>Quotient </a:t>
            </a:r>
            <a:r>
              <a:rPr lang="en-GB" sz="3600" dirty="0">
                <a:solidFill>
                  <a:srgbClr val="66FF33"/>
                </a:solidFill>
                <a:latin typeface="Arial Rounded MT Bold" panose="020F0704030504030204" pitchFamily="34" charset="0"/>
              </a:rPr>
              <a:t/>
            </a:r>
            <a:br>
              <a:rPr lang="en-GB" sz="3600" dirty="0">
                <a:solidFill>
                  <a:srgbClr val="66FF33"/>
                </a:solidFill>
                <a:latin typeface="Arial Rounded MT Bold" panose="020F0704030504030204" pitchFamily="34" charset="0"/>
              </a:rPr>
            </a:br>
            <a:endParaRPr lang="en-GB" sz="3600" b="1" dirty="0">
              <a:solidFill>
                <a:srgbClr val="FFFF00"/>
              </a:solidFill>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888" y="1338396"/>
            <a:ext cx="5569912" cy="4460368"/>
          </a:xfrm>
          <a:prstGeom prst="rect">
            <a:avLst/>
          </a:prstGeom>
        </p:spPr>
      </p:pic>
      <p:sp>
        <p:nvSpPr>
          <p:cNvPr id="4" name="Up Arrow 3"/>
          <p:cNvSpPr/>
          <p:nvPr/>
        </p:nvSpPr>
        <p:spPr>
          <a:xfrm>
            <a:off x="5908429" y="5283801"/>
            <a:ext cx="215198" cy="11942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710933" y="5880937"/>
            <a:ext cx="2964081" cy="707886"/>
          </a:xfrm>
          <a:prstGeom prst="rect">
            <a:avLst/>
          </a:prstGeom>
          <a:noFill/>
        </p:spPr>
        <p:txBody>
          <a:bodyPr wrap="none" rtlCol="0">
            <a:spAutoFit/>
          </a:bodyPr>
          <a:lstStyle/>
          <a:p>
            <a:r>
              <a:rPr lang="en-GB" sz="2000" dirty="0" smtClean="0">
                <a:latin typeface="Arial Rounded MT Bold" panose="020F0704030504030204" pitchFamily="34" charset="0"/>
              </a:rPr>
              <a:t>People with profound </a:t>
            </a:r>
          </a:p>
          <a:p>
            <a:r>
              <a:rPr lang="en-GB" sz="2000" dirty="0" smtClean="0">
                <a:latin typeface="Arial Rounded MT Bold" panose="020F0704030504030204" pitchFamily="34" charset="0"/>
              </a:rPr>
              <a:t>intellectual disabilities</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392198725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03015" cy="6858000"/>
          </a:xfrm>
          <a:prstGeom prst="rect">
            <a:avLst/>
          </a:prstGeom>
        </p:spPr>
      </p:pic>
    </p:spTree>
    <p:extLst>
      <p:ext uri="{BB962C8B-B14F-4D97-AF65-F5344CB8AC3E}">
        <p14:creationId xmlns:p14="http://schemas.microsoft.com/office/powerpoint/2010/main" val="880931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405888" y="1306592"/>
            <a:ext cx="10648342" cy="3785652"/>
          </a:xfrm>
          <a:prstGeom prst="rect">
            <a:avLst/>
          </a:prstGeom>
          <a:noFill/>
        </p:spPr>
        <p:txBody>
          <a:bodyPr wrap="square" rtlCol="0">
            <a:prstTxWarp prst="textInflate">
              <a:avLst/>
            </a:prstTxWarp>
            <a:spAutoFit/>
            <a:scene3d>
              <a:camera prst="isometricLeftDown"/>
              <a:lightRig rig="threePt" dir="t"/>
            </a:scene3d>
          </a:bodyPr>
          <a:lstStyle/>
          <a:p>
            <a:r>
              <a:rPr lang="en-GB" sz="6000" dirty="0" smtClean="0"/>
              <a:t> </a:t>
            </a:r>
          </a:p>
          <a:p>
            <a:endParaRPr lang="en-GB" sz="6000" dirty="0" smtClean="0"/>
          </a:p>
          <a:p>
            <a:endParaRPr lang="en-GB" sz="6000" b="1" dirty="0">
              <a:ln w="22225">
                <a:solidFill>
                  <a:schemeClr val="accent2"/>
                </a:solidFill>
                <a:prstDash val="solid"/>
              </a:ln>
              <a:solidFill>
                <a:schemeClr val="accent2">
                  <a:lumMod val="40000"/>
                  <a:lumOff val="6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011" y="339653"/>
            <a:ext cx="4082898" cy="2286423"/>
          </a:xfrm>
          <a:prstGeom prst="rect">
            <a:avLst/>
          </a:prstGeom>
        </p:spPr>
      </p:pic>
      <p:sp>
        <p:nvSpPr>
          <p:cNvPr id="5" name="Rectangle 4"/>
          <p:cNvSpPr/>
          <p:nvPr/>
        </p:nvSpPr>
        <p:spPr>
          <a:xfrm rot="19679995">
            <a:off x="2302894" y="536264"/>
            <a:ext cx="377026" cy="923330"/>
          </a:xfrm>
          <a:prstGeom prst="rect">
            <a:avLst/>
          </a:prstGeom>
          <a:noFill/>
        </p:spPr>
        <p:txBody>
          <a:bodyPr wrap="none" lIns="91440" tIns="45720" rIns="91440" bIns="45720">
            <a:spAutoFit/>
          </a:bodyPr>
          <a:lstStyle/>
          <a:p>
            <a:pPr algn="ctr"/>
            <a:r>
              <a:rPr lang="en-GB" sz="5400" dirty="0" smtClean="0">
                <a:ln w="0"/>
                <a:solidFill>
                  <a:schemeClr val="accent1"/>
                </a:solidFill>
                <a:effectLst>
                  <a:outerShdw blurRad="38100" dist="25400" dir="5400000" algn="ctr" rotWithShape="0">
                    <a:srgbClr val="6E747A">
                      <a:alpha val="43000"/>
                    </a:srgbClr>
                  </a:outerShdw>
                </a:effectLst>
              </a:rPr>
              <a:t> </a:t>
            </a:r>
            <a:endParaRPr lang="en-GB" sz="540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rot="1092635">
            <a:off x="3811711" y="3620679"/>
            <a:ext cx="3518912" cy="923330"/>
          </a:xfrm>
          <a:prstGeom prst="rect">
            <a:avLst/>
          </a:prstGeom>
          <a:noFill/>
        </p:spPr>
        <p:txBody>
          <a:bodyPr wrap="none" lIns="91440" tIns="45720" rIns="91440" bIns="45720">
            <a:prstTxWarp prst="textArchDown">
              <a:avLst/>
            </a:prstTxWarp>
            <a:spAutoFit/>
          </a:bodyPr>
          <a:lstStyle/>
          <a:p>
            <a:pPr algn="ctr"/>
            <a:r>
              <a:rPr lang="en-US" sz="5400" b="1" cap="none" spc="0" dirty="0" smtClean="0">
                <a:ln w="9525">
                  <a:solidFill>
                    <a:schemeClr val="bg1"/>
                  </a:solidFill>
                  <a:prstDash val="solid"/>
                </a:ln>
                <a:solidFill>
                  <a:srgbClr val="3399FF"/>
                </a:solidFill>
                <a:effectLst>
                  <a:outerShdw blurRad="12700" dist="38100" dir="2700000" algn="tl" rotWithShape="0">
                    <a:schemeClr val="bg1">
                      <a:lumMod val="50000"/>
                    </a:schemeClr>
                  </a:outerShdw>
                </a:effectLst>
              </a:rPr>
              <a:t>inclusion</a:t>
            </a:r>
            <a:endParaRPr lang="en-US" sz="5400" b="1" cap="none" spc="0" dirty="0">
              <a:ln w="9525">
                <a:solidFill>
                  <a:schemeClr val="bg1"/>
                </a:solidFill>
                <a:prstDash val="solid"/>
              </a:ln>
              <a:solidFill>
                <a:srgbClr val="3399FF"/>
              </a:solidFill>
              <a:effectLst>
                <a:outerShdw blurRad="12700" dist="38100" dir="2700000" algn="tl" rotWithShape="0">
                  <a:schemeClr val="bg1">
                    <a:lumMod val="50000"/>
                  </a:schemeClr>
                </a:outerShdw>
              </a:effectLst>
            </a:endParaRPr>
          </a:p>
        </p:txBody>
      </p:sp>
      <p:sp>
        <p:nvSpPr>
          <p:cNvPr id="7" name="Rectangle 6"/>
          <p:cNvSpPr/>
          <p:nvPr/>
        </p:nvSpPr>
        <p:spPr>
          <a:xfrm rot="20804356">
            <a:off x="-233147" y="461655"/>
            <a:ext cx="6914072" cy="1200329"/>
          </a:xfrm>
          <a:prstGeom prst="rect">
            <a:avLst/>
          </a:prstGeom>
        </p:spPr>
        <p:txBody>
          <a:bodyPr wrap="none">
            <a:spAutoFit/>
            <a:scene3d>
              <a:camera prst="perspectiveContrastingRightFacing"/>
              <a:lightRig rig="threePt" dir="t"/>
            </a:scene3d>
          </a:bodyPr>
          <a:lstStyle/>
          <a:p>
            <a:r>
              <a:rPr lang="en-GB"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anthropology </a:t>
            </a:r>
            <a:endParaRPr lang="en-GB" sz="7200" dirty="0"/>
          </a:p>
        </p:txBody>
      </p:sp>
      <p:sp>
        <p:nvSpPr>
          <p:cNvPr id="8" name="Rectangle 7"/>
          <p:cNvSpPr/>
          <p:nvPr/>
        </p:nvSpPr>
        <p:spPr>
          <a:xfrm rot="20097366">
            <a:off x="8868848" y="3328857"/>
            <a:ext cx="1962397" cy="1200329"/>
          </a:xfrm>
          <a:prstGeom prst="rect">
            <a:avLst/>
          </a:prstGeom>
          <a:noFill/>
        </p:spPr>
        <p:txBody>
          <a:bodyPr wrap="none" lIns="91440" tIns="45720" rIns="91440" bIns="45720">
            <a:spAutoFit/>
          </a:bodyPr>
          <a:lstStyle/>
          <a:p>
            <a:pPr algn="ctr"/>
            <a:r>
              <a:rPr lang="en-GB" sz="7200" dirty="0" smtClean="0">
                <a:ln w="0"/>
                <a:solidFill>
                  <a:srgbClr val="66FF33"/>
                </a:solidFill>
                <a:effectLst>
                  <a:reflection blurRad="6350" stA="53000" endA="300" endPos="35500" dir="5400000" sy="-90000" algn="bl" rotWithShape="0"/>
                </a:effectLst>
              </a:rPr>
              <a:t>sign</a:t>
            </a:r>
            <a:endParaRPr lang="en-GB" sz="7200" b="1" cap="none" spc="0" dirty="0">
              <a:ln/>
              <a:solidFill>
                <a:srgbClr val="66FF33"/>
              </a:solidFill>
              <a:effectLst>
                <a:outerShdw blurRad="38100" dist="19050" dir="2700000" algn="tl" rotWithShape="0">
                  <a:schemeClr val="dk1">
                    <a:lumMod val="50000"/>
                    <a:alpha val="40000"/>
                  </a:schemeClr>
                </a:outerShdw>
              </a:effectLst>
            </a:endParaRPr>
          </a:p>
        </p:txBody>
      </p:sp>
      <p:sp>
        <p:nvSpPr>
          <p:cNvPr id="10" name="Rectangle 9"/>
          <p:cNvSpPr/>
          <p:nvPr/>
        </p:nvSpPr>
        <p:spPr>
          <a:xfrm>
            <a:off x="770980" y="5723283"/>
            <a:ext cx="4249881" cy="923330"/>
          </a:xfrm>
          <a:prstGeom prst="rect">
            <a:avLst/>
          </a:prstGeom>
          <a:noFill/>
        </p:spPr>
        <p:txBody>
          <a:bodyPr wrap="none" lIns="91440" tIns="45720" rIns="91440" bIns="45720">
            <a:prstTxWarp prst="textArchUp">
              <a:avLst/>
            </a:prstTxWarp>
            <a:spAutoFit/>
          </a:bodyPr>
          <a:lstStyle/>
          <a:p>
            <a:pPr algn="ctr"/>
            <a:r>
              <a:rPr lang="en-GB"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community</a:t>
            </a:r>
            <a:endParaRPr lang="en-GB"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p:cNvSpPr/>
          <p:nvPr/>
        </p:nvSpPr>
        <p:spPr>
          <a:xfrm>
            <a:off x="6441034" y="5261618"/>
            <a:ext cx="4532010" cy="923330"/>
          </a:xfrm>
          <a:prstGeom prst="rect">
            <a:avLst/>
          </a:prstGeom>
          <a:noFill/>
        </p:spPr>
        <p:txBody>
          <a:bodyPr wrap="none" lIns="91440" tIns="45720" rIns="91440" bIns="45720">
            <a:spAutoFit/>
            <a:scene3d>
              <a:camera prst="perspectiveHeroicExtremeLeftFacing"/>
              <a:lightRig rig="threePt" dir="t"/>
            </a:scene3d>
            <a:sp3d extrusionH="57150">
              <a:bevelT w="38100" h="38100"/>
            </a:sp3d>
          </a:bodyPr>
          <a:lstStyle/>
          <a:p>
            <a:pPr algn="ctr"/>
            <a:r>
              <a:rPr lang="en-US" sz="5400" b="1" cap="none" spc="0" dirty="0" smtClean="0">
                <a:ln w="22225">
                  <a:solidFill>
                    <a:schemeClr val="accent2"/>
                  </a:solidFill>
                  <a:prstDash val="solid"/>
                </a:ln>
                <a:solidFill>
                  <a:schemeClr val="accent2">
                    <a:lumMod val="40000"/>
                    <a:lumOff val="60000"/>
                  </a:schemeClr>
                </a:solidFill>
                <a:effectLst/>
              </a:rPr>
              <a:t>ecclesiology</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3" name="Rectangle 12"/>
          <p:cNvSpPr/>
          <p:nvPr/>
        </p:nvSpPr>
        <p:spPr>
          <a:xfrm>
            <a:off x="2265299" y="2300291"/>
            <a:ext cx="4903907" cy="923330"/>
          </a:xfrm>
          <a:prstGeom prst="rect">
            <a:avLst/>
          </a:prstGeom>
          <a:noFill/>
        </p:spPr>
        <p:txBody>
          <a:bodyPr wrap="none" lIns="91440" tIns="45720" rIns="91440" bIns="45720">
            <a:prstTxWarp prst="textTriangleInverted">
              <a:avLst/>
            </a:prstTxWarp>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vulnerability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647947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582033" y="0"/>
            <a:ext cx="10983195" cy="6678751"/>
          </a:xfrm>
          <a:prstGeom prst="rect">
            <a:avLst/>
          </a:prstGeom>
          <a:noFill/>
        </p:spPr>
        <p:txBody>
          <a:bodyPr wrap="square" rtlCol="0">
            <a:spAutoFit/>
          </a:bodyPr>
          <a:lstStyle/>
          <a:p>
            <a:r>
              <a:rPr lang="en-GB" sz="4400" b="1" dirty="0" smtClean="0">
                <a:latin typeface="Arial Rounded MT Bold" panose="020F0704030504030204" pitchFamily="34" charset="0"/>
              </a:rPr>
              <a:t>The spiritual </a:t>
            </a:r>
            <a:r>
              <a:rPr lang="en-GB" sz="4400" b="1" dirty="0">
                <a:latin typeface="Arial Rounded MT Bold" panose="020F0704030504030204" pitchFamily="34" charset="0"/>
              </a:rPr>
              <a:t>experience </a:t>
            </a:r>
            <a:r>
              <a:rPr lang="en-GB" sz="4400" b="1" dirty="0" smtClean="0">
                <a:latin typeface="Arial Rounded MT Bold" panose="020F0704030504030204" pitchFamily="34" charset="0"/>
              </a:rPr>
              <a:t>of people with profound intellectual disabilities…</a:t>
            </a:r>
          </a:p>
          <a:p>
            <a:endParaRPr lang="en-GB" sz="2000" b="1" dirty="0">
              <a:latin typeface="Arial Rounded MT Bold" panose="020F0704030504030204" pitchFamily="34" charset="0"/>
            </a:endParaRPr>
          </a:p>
          <a:p>
            <a:r>
              <a:rPr lang="en-GB" sz="4000" b="1" i="1" dirty="0">
                <a:solidFill>
                  <a:srgbClr val="FFFFFF"/>
                </a:solidFill>
                <a:latin typeface="Arial Rounded MT Bold" panose="020F0704030504030204" pitchFamily="34" charset="0"/>
              </a:rPr>
              <a:t>“what is assumed…in practice, however much we might wish to redefine what faith is, is that in order to be saved, a person will normally have language and the intellectual capacities to learn a set of beliefs and make choices and decisions about them; what is assumed is able-bodied normativity</a:t>
            </a:r>
            <a:r>
              <a:rPr lang="en-GB" sz="4000" b="1" i="1" dirty="0" smtClean="0">
                <a:solidFill>
                  <a:srgbClr val="FFFFFF"/>
                </a:solidFill>
                <a:latin typeface="Arial Rounded MT Bold" panose="020F0704030504030204" pitchFamily="34" charset="0"/>
              </a:rPr>
              <a:t>.” </a:t>
            </a:r>
            <a:r>
              <a:rPr lang="en-GB" sz="4000" b="1" i="1" dirty="0" smtClean="0">
                <a:solidFill>
                  <a:schemeClr val="accent2">
                    <a:lumMod val="60000"/>
                    <a:lumOff val="40000"/>
                  </a:schemeClr>
                </a:solidFill>
                <a:latin typeface="Arial Rounded MT Bold" panose="020F0704030504030204" pitchFamily="34" charset="0"/>
              </a:rPr>
              <a:t>Morris </a:t>
            </a:r>
            <a:endParaRPr lang="en-GB" sz="4000" b="1" i="1" dirty="0">
              <a:solidFill>
                <a:schemeClr val="accent2">
                  <a:lumMod val="60000"/>
                  <a:lumOff val="40000"/>
                </a:schemeClr>
              </a:solidFill>
              <a:latin typeface="Arial Rounded MT Bold" panose="020F0704030504030204" pitchFamily="34" charset="0"/>
            </a:endParaRPr>
          </a:p>
        </p:txBody>
      </p:sp>
    </p:spTree>
    <p:extLst>
      <p:ext uri="{BB962C8B-B14F-4D97-AF65-F5344CB8AC3E}">
        <p14:creationId xmlns:p14="http://schemas.microsoft.com/office/powerpoint/2010/main" val="1473558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263" y="508111"/>
            <a:ext cx="6015642" cy="3007821"/>
          </a:xfrm>
          <a:prstGeom prst="rect">
            <a:avLst/>
          </a:prstGeom>
        </p:spPr>
      </p:pic>
      <p:sp>
        <p:nvSpPr>
          <p:cNvPr id="4" name="TextBox 3"/>
          <p:cNvSpPr txBox="1"/>
          <p:nvPr/>
        </p:nvSpPr>
        <p:spPr>
          <a:xfrm>
            <a:off x="1851185" y="5575805"/>
            <a:ext cx="10163488" cy="461665"/>
          </a:xfrm>
          <a:prstGeom prst="rect">
            <a:avLst/>
          </a:prstGeom>
          <a:noFill/>
        </p:spPr>
        <p:txBody>
          <a:bodyPr wrap="none" rtlCol="0">
            <a:spAutoFit/>
          </a:bodyPr>
          <a:lstStyle/>
          <a:p>
            <a:pPr algn="r"/>
            <a:r>
              <a:rPr lang="en-GB" sz="2400" dirty="0" smtClean="0">
                <a:latin typeface="Arial Rounded MT Bold" panose="020F0704030504030204" pitchFamily="34" charset="0"/>
              </a:rPr>
              <a:t>Faith comes from hearing and hearing comes by the Word of God…</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1483572375"/>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465" y="962739"/>
            <a:ext cx="9418320" cy="2723882"/>
          </a:xfrm>
        </p:spPr>
        <p:txBody>
          <a:bodyPr>
            <a:noAutofit/>
          </a:bodyPr>
          <a:lstStyle/>
          <a:p>
            <a:pPr>
              <a:lnSpc>
                <a:spcPct val="100000"/>
              </a:lnSpc>
            </a:pPr>
            <a:r>
              <a:rPr lang="en-GB" sz="4000" dirty="0" smtClean="0">
                <a:latin typeface="Arial Rounded MT Bold" panose="020F0704030504030204" pitchFamily="34" charset="0"/>
              </a:rPr>
              <a:t/>
            </a:r>
            <a:br>
              <a:rPr lang="en-GB" sz="4000" dirty="0" smtClean="0">
                <a:latin typeface="Arial Rounded MT Bold" panose="020F0704030504030204" pitchFamily="34" charset="0"/>
              </a:rPr>
            </a:br>
            <a:r>
              <a:rPr lang="en-GB" sz="4000" dirty="0" smtClean="0">
                <a:solidFill>
                  <a:schemeClr val="accent1">
                    <a:lumMod val="20000"/>
                    <a:lumOff val="80000"/>
                  </a:schemeClr>
                </a:solidFill>
                <a:latin typeface="Arial Rounded MT Bold" panose="020F0704030504030204" pitchFamily="34" charset="0"/>
              </a:rPr>
              <a:t/>
            </a:r>
            <a:br>
              <a:rPr lang="en-GB" sz="4000" dirty="0" smtClean="0">
                <a:solidFill>
                  <a:schemeClr val="accent1">
                    <a:lumMod val="20000"/>
                    <a:lumOff val="80000"/>
                  </a:schemeClr>
                </a:solidFill>
                <a:latin typeface="Arial Rounded MT Bold" panose="020F0704030504030204" pitchFamily="34" charset="0"/>
              </a:rPr>
            </a:br>
            <a:endParaRPr lang="en-GB" sz="4000" dirty="0">
              <a:solidFill>
                <a:schemeClr val="accent1">
                  <a:lumMod val="20000"/>
                  <a:lumOff val="80000"/>
                </a:schemeClr>
              </a:solidFill>
              <a:latin typeface="Arial Rounded MT Bold" panose="020F0704030504030204" pitchFamily="34" charset="0"/>
            </a:endParaRPr>
          </a:p>
        </p:txBody>
      </p:sp>
      <p:sp>
        <p:nvSpPr>
          <p:cNvPr id="4" name="TextBox 3"/>
          <p:cNvSpPr txBox="1"/>
          <p:nvPr/>
        </p:nvSpPr>
        <p:spPr>
          <a:xfrm>
            <a:off x="594912" y="283335"/>
            <a:ext cx="10983195" cy="5970865"/>
          </a:xfrm>
          <a:prstGeom prst="rect">
            <a:avLst/>
          </a:prstGeom>
          <a:noFill/>
        </p:spPr>
        <p:txBody>
          <a:bodyPr wrap="square" rtlCol="0">
            <a:spAutoFit/>
          </a:bodyPr>
          <a:lstStyle/>
          <a:p>
            <a:endParaRPr lang="en-GB" sz="2400" dirty="0" smtClean="0">
              <a:latin typeface="Arial Rounded MT Bold" panose="020F0704030504030204" pitchFamily="34" charset="0"/>
            </a:endParaRPr>
          </a:p>
          <a:p>
            <a:r>
              <a:rPr lang="en-GB" sz="6000" dirty="0" smtClean="0">
                <a:latin typeface="Arial Rounded MT Bold" panose="020F0704030504030204" pitchFamily="34" charset="0"/>
              </a:rPr>
              <a:t>Potential responses…</a:t>
            </a:r>
          </a:p>
          <a:p>
            <a:endParaRPr lang="en-GB" dirty="0">
              <a:latin typeface="Arial Rounded MT Bold" panose="020F0704030504030204" pitchFamily="34" charset="0"/>
            </a:endParaRPr>
          </a:p>
          <a:p>
            <a:pPr marL="571500" indent="-571500">
              <a:buFont typeface="Arial" panose="020B0604020202020204" pitchFamily="34" charset="0"/>
              <a:buChar char="•"/>
            </a:pPr>
            <a:r>
              <a:rPr lang="en-GB" sz="4400" dirty="0" smtClean="0">
                <a:solidFill>
                  <a:srgbClr val="FFFFFF"/>
                </a:solidFill>
                <a:latin typeface="Arial Rounded MT Bold" panose="020F0704030504030204" pitchFamily="34" charset="0"/>
              </a:rPr>
              <a:t>Prevenient </a:t>
            </a:r>
            <a:r>
              <a:rPr lang="en-GB" sz="4400" dirty="0">
                <a:solidFill>
                  <a:srgbClr val="FFFFFF"/>
                </a:solidFill>
                <a:latin typeface="Arial Rounded MT Bold" panose="020F0704030504030204" pitchFamily="34" charset="0"/>
              </a:rPr>
              <a:t>grace</a:t>
            </a:r>
          </a:p>
          <a:p>
            <a:pPr marL="571500" indent="-571500">
              <a:buFont typeface="Arial" panose="020B0604020202020204" pitchFamily="34" charset="0"/>
              <a:buChar char="•"/>
            </a:pPr>
            <a:r>
              <a:rPr lang="en-GB" sz="4400" dirty="0">
                <a:solidFill>
                  <a:srgbClr val="FFFFFF"/>
                </a:solidFill>
                <a:latin typeface="Arial Rounded MT Bold" panose="020F0704030504030204" pitchFamily="34" charset="0"/>
              </a:rPr>
              <a:t>Sacrament of baptism</a:t>
            </a:r>
          </a:p>
          <a:p>
            <a:pPr marL="571500" indent="-571500">
              <a:buFont typeface="Arial" panose="020B0604020202020204" pitchFamily="34" charset="0"/>
              <a:buChar char="•"/>
            </a:pPr>
            <a:r>
              <a:rPr lang="en-GB" sz="4400" dirty="0">
                <a:solidFill>
                  <a:srgbClr val="FFFFFF"/>
                </a:solidFill>
                <a:latin typeface="Arial Rounded MT Bold" panose="020F0704030504030204" pitchFamily="34" charset="0"/>
              </a:rPr>
              <a:t>Age of understanding</a:t>
            </a:r>
          </a:p>
          <a:p>
            <a:endParaRPr lang="en-GB" sz="4400" dirty="0" smtClean="0">
              <a:solidFill>
                <a:srgbClr val="FFFFFF"/>
              </a:solidFill>
              <a:latin typeface="Arial Rounded MT Bold" panose="020F0704030504030204" pitchFamily="34" charset="0"/>
            </a:endParaRPr>
          </a:p>
          <a:p>
            <a:endParaRPr lang="en-GB" sz="4400" dirty="0">
              <a:solidFill>
                <a:srgbClr val="FFFFFF"/>
              </a:solidFill>
              <a:latin typeface="Arial Rounded MT Bold" panose="020F0704030504030204" pitchFamily="34" charset="0"/>
            </a:endParaRPr>
          </a:p>
          <a:p>
            <a:pPr algn="r"/>
            <a:r>
              <a:rPr lang="en-GB" sz="4400" dirty="0" smtClean="0">
                <a:solidFill>
                  <a:srgbClr val="FFFFFF"/>
                </a:solidFill>
                <a:latin typeface="Arial Rounded MT Bold" panose="020F0704030504030204" pitchFamily="34" charset="0"/>
              </a:rPr>
              <a:t>Focus </a:t>
            </a:r>
            <a:r>
              <a:rPr lang="en-GB" sz="4400" dirty="0">
                <a:solidFill>
                  <a:srgbClr val="FFFFFF"/>
                </a:solidFill>
                <a:latin typeface="Arial Rounded MT Bold" panose="020F0704030504030204" pitchFamily="34" charset="0"/>
              </a:rPr>
              <a:t>on </a:t>
            </a:r>
            <a:r>
              <a:rPr lang="en-GB" sz="6000" dirty="0">
                <a:solidFill>
                  <a:srgbClr val="FFFF00"/>
                </a:solidFill>
                <a:latin typeface="Arial Rounded MT Bold" panose="020F0704030504030204" pitchFamily="34" charset="0"/>
              </a:rPr>
              <a:t>eternal security</a:t>
            </a:r>
          </a:p>
        </p:txBody>
      </p:sp>
    </p:spTree>
    <p:extLst>
      <p:ext uri="{BB962C8B-B14F-4D97-AF65-F5344CB8AC3E}">
        <p14:creationId xmlns:p14="http://schemas.microsoft.com/office/powerpoint/2010/main" val="253539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View">
  <a:themeElements>
    <a:clrScheme name="Custom 4">
      <a:dk1>
        <a:sysClr val="windowText" lastClr="000000"/>
      </a:dk1>
      <a:lt1>
        <a:srgbClr val="FFFF00"/>
      </a:lt1>
      <a:dk2>
        <a:srgbClr val="000000"/>
      </a:dk2>
      <a:lt2>
        <a:srgbClr val="000000"/>
      </a:lt2>
      <a:accent1>
        <a:srgbClr val="FFFF00"/>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2840</TotalTime>
  <Words>1380</Words>
  <Application>Microsoft Macintosh PowerPoint</Application>
  <PresentationFormat>Custom</PresentationFormat>
  <Paragraphs>153</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View</vt:lpstr>
      <vt:lpstr>Spirituality and persons with  profound intellectual disabilities…  </vt:lpstr>
      <vt:lpstr>  </vt:lpstr>
      <vt:lpstr>  </vt:lpstr>
      <vt:lpstr> Intelligence Quotient  </vt:lpstr>
      <vt:lpstr>PowerPoint Presentation</vt:lpstr>
      <vt:lpstr>  </vt:lpstr>
      <vt:lpstr>  </vt:lpstr>
      <vt:lpstr>PowerPoint Presentation</vt:lpstr>
      <vt:lpstr>  </vt:lpstr>
      <vt:lpstr>  </vt:lpstr>
      <vt:lpstr>  </vt:lpstr>
      <vt:lpstr>  </vt:lpstr>
      <vt:lpstr>Spirituality and persons with profound intellectual disabilities…  </vt:lpstr>
      <vt:lpstr>  </vt:lpstr>
      <vt:lpstr>   </vt:lpstr>
      <vt:lpstr>  </vt:lpstr>
      <vt:lpstr>  </vt:lpstr>
      <vt:lpstr>  </vt:lpstr>
      <vt:lpstr>  </vt:lpstr>
      <vt:lpstr>  </vt:lpstr>
      <vt:lpstr>  </vt:lpstr>
      <vt:lpstr>  </vt:lpstr>
      <vt:lpstr>  </vt:lpstr>
      <vt:lpstr>  </vt:lpstr>
      <vt:lpstr> God’s stopping point?   </vt:lpstr>
      <vt:lpstr>  </vt:lpstr>
      <vt:lpstr>  </vt:lpstr>
      <vt:lpstr>  </vt:lpstr>
      <vt:lpstr>  </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‘Shaming the Strong’  What do people with intellectual disabilities have to say to the Church?</dc:title>
  <dc:creator>Jill Harshaw</dc:creator>
  <cp:lastModifiedBy>William Gaventa</cp:lastModifiedBy>
  <cp:revision>42</cp:revision>
  <dcterms:created xsi:type="dcterms:W3CDTF">2015-04-23T11:29:17Z</dcterms:created>
  <dcterms:modified xsi:type="dcterms:W3CDTF">2015-05-19T19:26:45Z</dcterms:modified>
</cp:coreProperties>
</file>