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1" r:id="rId4"/>
    <p:sldId id="264" r:id="rId5"/>
    <p:sldId id="303" r:id="rId6"/>
    <p:sldId id="315" r:id="rId7"/>
    <p:sldId id="316" r:id="rId8"/>
    <p:sldId id="263" r:id="rId9"/>
    <p:sldId id="306" r:id="rId10"/>
    <p:sldId id="286" r:id="rId11"/>
    <p:sldId id="284" r:id="rId12"/>
    <p:sldId id="305" r:id="rId13"/>
    <p:sldId id="285" r:id="rId14"/>
    <p:sldId id="307" r:id="rId15"/>
    <p:sldId id="292" r:id="rId16"/>
    <p:sldId id="267" r:id="rId17"/>
    <p:sldId id="308" r:id="rId18"/>
    <p:sldId id="304" r:id="rId19"/>
    <p:sldId id="309" r:id="rId20"/>
    <p:sldId id="294" r:id="rId21"/>
    <p:sldId id="310" r:id="rId22"/>
    <p:sldId id="295" r:id="rId23"/>
    <p:sldId id="293" r:id="rId24"/>
    <p:sldId id="296" r:id="rId25"/>
    <p:sldId id="311" r:id="rId26"/>
    <p:sldId id="314" r:id="rId27"/>
    <p:sldId id="318" r:id="rId28"/>
    <p:sldId id="312" r:id="rId29"/>
    <p:sldId id="319" r:id="rId30"/>
    <p:sldId id="313" r:id="rId31"/>
    <p:sldId id="283" r:id="rId32"/>
    <p:sldId id="317" r:id="rId33"/>
    <p:sldId id="287" r:id="rId3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922"/>
    <a:srgbClr val="153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933" autoAdjust="0"/>
  </p:normalViewPr>
  <p:slideViewPr>
    <p:cSldViewPr>
      <p:cViewPr varScale="1">
        <p:scale>
          <a:sx n="98" d="100"/>
          <a:sy n="98" d="100"/>
        </p:scale>
        <p:origin x="2040" y="1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C3F5B-BAF9-2245-AA44-FF6E8CB2AAAC}" type="datetimeFigureOut">
              <a:rPr lang="en-US" smtClean="0"/>
              <a:t>5/14/16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D9714-D1F8-D845-BBB8-E257EFD7444B}" type="slidenum">
              <a:rPr lang="en-US" smtClean="0"/>
              <a:t>‹#›</a:t>
            </a:fld>
            <a:endParaRPr lang="en-US"/>
          </a:p>
        </p:txBody>
      </p:sp>
    </p:spTree>
    <p:extLst>
      <p:ext uri="{BB962C8B-B14F-4D97-AF65-F5344CB8AC3E}">
        <p14:creationId xmlns:p14="http://schemas.microsoft.com/office/powerpoint/2010/main" val="143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image on the right-hand side of this slide looks</a:t>
            </a:r>
            <a:r>
              <a:rPr lang="en-US" i="1" baseline="0" dirty="0" smtClean="0"/>
              <a:t> like a brain at first glance. You quickly realize that it is composed of photos of many hands, folded together.)</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1</a:t>
            </a:fld>
            <a:endParaRPr lang="en-US"/>
          </a:p>
        </p:txBody>
      </p:sp>
    </p:spTree>
    <p:extLst>
      <p:ext uri="{BB962C8B-B14F-4D97-AF65-F5344CB8AC3E}">
        <p14:creationId xmlns:p14="http://schemas.microsoft.com/office/powerpoint/2010/main" val="143678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image in the centre</a:t>
            </a:r>
            <a:r>
              <a:rPr lang="en-US" i="1" baseline="0" dirty="0" smtClean="0"/>
              <a:t> of the slide, set against a black background, is of a gaunt 9-year old girl. Emily is wearing a light purple shirt and white shorts, with a sullen face and stick-like arms and legs. In the background it looks to be a garden and trees)</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12</a:t>
            </a:fld>
            <a:endParaRPr lang="en-US"/>
          </a:p>
        </p:txBody>
      </p:sp>
    </p:spTree>
    <p:extLst>
      <p:ext uri="{BB962C8B-B14F-4D97-AF65-F5344CB8AC3E}">
        <p14:creationId xmlns:p14="http://schemas.microsoft.com/office/powerpoint/2010/main" val="119563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(On</a:t>
            </a:r>
            <a:r>
              <a:rPr lang="en-US" sz="1200" i="1" kern="1200" baseline="0" dirty="0" smtClean="0">
                <a:solidFill>
                  <a:schemeClr val="tx1"/>
                </a:solidFill>
                <a:effectLst/>
                <a:latin typeface="+mn-lt"/>
                <a:ea typeface="+mn-ea"/>
                <a:cs typeface="+mn-cs"/>
              </a:rPr>
              <a:t> the right hand side of the slide is a photo of the cover of “Chasing Silhouettes,” a book by Emily </a:t>
            </a:r>
            <a:r>
              <a:rPr lang="en-US" sz="1200" i="1" kern="1200" baseline="0" dirty="0" err="1" smtClean="0">
                <a:solidFill>
                  <a:schemeClr val="tx1"/>
                </a:solidFill>
                <a:effectLst/>
                <a:latin typeface="+mn-lt"/>
                <a:ea typeface="+mn-ea"/>
                <a:cs typeface="+mn-cs"/>
              </a:rPr>
              <a:t>Wierenga</a:t>
            </a:r>
            <a:r>
              <a:rPr lang="en-US" sz="1200" i="1" kern="1200" baseline="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FD9714-D1F8-D845-BBB8-E257EFD7444B}" type="slidenum">
              <a:rPr lang="en-US" smtClean="0"/>
              <a:t>13</a:t>
            </a:fld>
            <a:endParaRPr lang="en-US"/>
          </a:p>
        </p:txBody>
      </p:sp>
    </p:spTree>
    <p:extLst>
      <p:ext uri="{BB962C8B-B14F-4D97-AF65-F5344CB8AC3E}">
        <p14:creationId xmlns:p14="http://schemas.microsoft.com/office/powerpoint/2010/main" val="70641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a:t>
            </a:r>
            <a:r>
              <a:rPr lang="en-US" i="1" baseline="0" dirty="0" smtClean="0"/>
              <a:t> background of the slide: a young girl leans against her mother, looking at the camera. She has a cleft lip that leaves a gap from her mouth up to her nose).</a:t>
            </a:r>
          </a:p>
          <a:p>
            <a:endParaRPr lang="en-US" i="1" baseline="0" dirty="0" smtClean="0"/>
          </a:p>
          <a:p>
            <a:r>
              <a:rPr lang="en-US" i="0" baseline="0" dirty="0" smtClean="0"/>
              <a:t>Caption “What have you done to have a baby like this?”</a:t>
            </a:r>
            <a:endParaRPr lang="en-US" i="0" dirty="0" smtClean="0"/>
          </a:p>
        </p:txBody>
      </p:sp>
      <p:sp>
        <p:nvSpPr>
          <p:cNvPr id="4" name="Slide Number Placeholder 3"/>
          <p:cNvSpPr>
            <a:spLocks noGrp="1"/>
          </p:cNvSpPr>
          <p:nvPr>
            <p:ph type="sldNum" sz="quarter" idx="10"/>
          </p:nvPr>
        </p:nvSpPr>
        <p:spPr/>
        <p:txBody>
          <a:bodyPr/>
          <a:lstStyle/>
          <a:p>
            <a:fld id="{53FD9714-D1F8-D845-BBB8-E257EFD7444B}" type="slidenum">
              <a:rPr lang="en-US" smtClean="0"/>
              <a:t>15</a:t>
            </a:fld>
            <a:endParaRPr lang="en-US"/>
          </a:p>
        </p:txBody>
      </p:sp>
    </p:spTree>
    <p:extLst>
      <p:ext uri="{BB962C8B-B14F-4D97-AF65-F5344CB8AC3E}">
        <p14:creationId xmlns:p14="http://schemas.microsoft.com/office/powerpoint/2010/main" val="179702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D9714-D1F8-D845-BBB8-E257EFD7444B}" type="slidenum">
              <a:rPr lang="en-US" smtClean="0"/>
              <a:t>18</a:t>
            </a:fld>
            <a:endParaRPr lang="en-US"/>
          </a:p>
        </p:txBody>
      </p:sp>
    </p:spTree>
    <p:extLst>
      <p:ext uri="{BB962C8B-B14F-4D97-AF65-F5344CB8AC3E}">
        <p14:creationId xmlns:p14="http://schemas.microsoft.com/office/powerpoint/2010/main" val="92223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(Image shown is Quasimodo saving Esmeralda. An illustration by </a:t>
            </a:r>
            <a:r>
              <a:rPr lang="en-US" sz="1200" i="1" kern="1200" dirty="0" err="1" smtClean="0">
                <a:solidFill>
                  <a:schemeClr val="tx1"/>
                </a:solidFill>
                <a:latin typeface="+mn-lt"/>
                <a:ea typeface="+mn-ea"/>
                <a:cs typeface="+mn-cs"/>
              </a:rPr>
              <a:t>Aime</a:t>
            </a:r>
            <a:r>
              <a:rPr lang="en-US" sz="1200" i="1" kern="1200" dirty="0" smtClean="0">
                <a:solidFill>
                  <a:schemeClr val="tx1"/>
                </a:solidFill>
                <a:latin typeface="+mn-lt"/>
                <a:ea typeface="+mn-ea"/>
                <a:cs typeface="+mn-cs"/>
              </a:rPr>
              <a:t> de </a:t>
            </a:r>
            <a:r>
              <a:rPr lang="en-US" sz="1200" i="1" kern="1200" dirty="0" err="1" smtClean="0">
                <a:solidFill>
                  <a:schemeClr val="tx1"/>
                </a:solidFill>
                <a:latin typeface="+mn-lt"/>
                <a:ea typeface="+mn-ea"/>
                <a:cs typeface="+mn-cs"/>
              </a:rPr>
              <a:t>Lemud</a:t>
            </a:r>
            <a:r>
              <a:rPr lang="en-US" sz="1200" i="1" kern="1200" dirty="0" smtClean="0">
                <a:solidFill>
                  <a:schemeClr val="tx1"/>
                </a:solidFill>
                <a:latin typeface="+mn-lt"/>
                <a:ea typeface="+mn-ea"/>
                <a:cs typeface="+mn-cs"/>
              </a:rPr>
              <a:t> from a Paris edition of Victor Hugo’s “Hunchback</a:t>
            </a:r>
            <a:r>
              <a:rPr lang="en-US" sz="1200" i="1" kern="1200" baseline="0" dirty="0" smtClean="0">
                <a:solidFill>
                  <a:schemeClr val="tx1"/>
                </a:solidFill>
                <a:latin typeface="+mn-lt"/>
                <a:ea typeface="+mn-ea"/>
                <a:cs typeface="+mn-cs"/>
              </a:rPr>
              <a:t> of Notre Dame” from </a:t>
            </a:r>
            <a:r>
              <a:rPr lang="en-US" sz="1200" i="1" kern="1200" dirty="0" smtClean="0">
                <a:solidFill>
                  <a:schemeClr val="tx1"/>
                </a:solidFill>
                <a:latin typeface="+mn-lt"/>
                <a:ea typeface="+mn-ea"/>
                <a:cs typeface="+mn-cs"/>
              </a:rPr>
              <a:t>1844. It</a:t>
            </a:r>
            <a:r>
              <a:rPr lang="en-US" sz="1200" i="1" kern="1200" baseline="0" dirty="0" smtClean="0">
                <a:solidFill>
                  <a:schemeClr val="tx1"/>
                </a:solidFill>
                <a:latin typeface="+mn-lt"/>
                <a:ea typeface="+mn-ea"/>
                <a:cs typeface="+mn-cs"/>
              </a:rPr>
              <a:t> is a line drawing/black and white book illustration where Quasimodo is running away from crowds who are in shock. He is carrying the beautiful Esmeralda over his head, and his own face is disfigured like a gargoyle on the side of a church with protruding eyes, a large noes, bulgy lips, and irregular teeth)</a:t>
            </a:r>
            <a:endParaRPr lang="en-US" sz="120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FD9714-D1F8-D845-BBB8-E257EFD7444B}" type="slidenum">
              <a:rPr lang="en-US" smtClean="0"/>
              <a:t>20</a:t>
            </a:fld>
            <a:endParaRPr lang="en-US"/>
          </a:p>
        </p:txBody>
      </p:sp>
    </p:spTree>
    <p:extLst>
      <p:ext uri="{BB962C8B-B14F-4D97-AF65-F5344CB8AC3E}">
        <p14:creationId xmlns:p14="http://schemas.microsoft.com/office/powerpoint/2010/main" val="169540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a:t>
            </a:r>
            <a:r>
              <a:rPr lang="en-US" i="1" baseline="0" dirty="0" smtClean="0"/>
              <a:t> of the book cover of Timothy J. </a:t>
            </a:r>
            <a:r>
              <a:rPr lang="en-US" i="1" baseline="0" dirty="0" err="1" smtClean="0"/>
              <a:t>Basselin’s</a:t>
            </a:r>
            <a:r>
              <a:rPr lang="en-US" i="1" baseline="0" dirty="0" smtClean="0"/>
              <a:t> “Flannery O’Connor: Writing a Theology of Disabled Humanity. On the cover is a black-and-white picture of a young girl reading a book with curled pages).</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21</a:t>
            </a:fld>
            <a:endParaRPr lang="en-US"/>
          </a:p>
        </p:txBody>
      </p:sp>
    </p:spTree>
    <p:extLst>
      <p:ext uri="{BB962C8B-B14F-4D97-AF65-F5344CB8AC3E}">
        <p14:creationId xmlns:p14="http://schemas.microsoft.com/office/powerpoint/2010/main" val="159231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background to this quite is a painting of a field of wheat with a red-orange</a:t>
            </a:r>
            <a:r>
              <a:rPr lang="en-US" i="1" baseline="0" dirty="0" smtClean="0"/>
              <a:t> sky in the background, looking almost as if it is on fire. On the horizon is a row of green shrubs or trees)</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53FD9714-D1F8-D845-BBB8-E257EFD7444B}" type="slidenum">
              <a:rPr lang="en-US" smtClean="0"/>
              <a:t>22</a:t>
            </a:fld>
            <a:endParaRPr lang="en-US"/>
          </a:p>
        </p:txBody>
      </p:sp>
    </p:spTree>
    <p:extLst>
      <p:ext uri="{BB962C8B-B14F-4D97-AF65-F5344CB8AC3E}">
        <p14:creationId xmlns:p14="http://schemas.microsoft.com/office/powerpoint/2010/main" val="99449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a:t>
            </a:r>
            <a:r>
              <a:rPr lang="en-US" i="1" baseline="0" dirty="0" smtClean="0"/>
              <a:t> the right of this slide is a painting of Flannery O’Connor with dark brown hair, teal glasses, pearl necklace and a red button-up jacket. The background of the painting is teal, with what looks to be peacock feathers drawn in the background.)</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53FD9714-D1F8-D845-BBB8-E257EFD7444B}" type="slidenum">
              <a:rPr lang="en-US" smtClean="0"/>
              <a:t>23</a:t>
            </a:fld>
            <a:endParaRPr lang="en-US"/>
          </a:p>
        </p:txBody>
      </p:sp>
    </p:spTree>
    <p:extLst>
      <p:ext uri="{BB962C8B-B14F-4D97-AF65-F5344CB8AC3E}">
        <p14:creationId xmlns:p14="http://schemas.microsoft.com/office/powerpoint/2010/main" val="1649541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(On</a:t>
            </a:r>
            <a:r>
              <a:rPr lang="en-US" sz="1200" i="1" kern="1200" baseline="0" dirty="0" smtClean="0">
                <a:solidFill>
                  <a:schemeClr val="tx1"/>
                </a:solidFill>
                <a:effectLst/>
                <a:latin typeface="+mn-lt"/>
                <a:ea typeface="+mn-ea"/>
                <a:cs typeface="+mn-cs"/>
              </a:rPr>
              <a:t> the right side of this slide is a Danish Caricature of Kierkegaard with the caption “Better a drunkard.” </a:t>
            </a:r>
            <a:r>
              <a:rPr lang="en-US" sz="1200" i="1" kern="1200" baseline="0" dirty="0" err="1" smtClean="0">
                <a:solidFill>
                  <a:schemeClr val="tx1"/>
                </a:solidFill>
                <a:effectLst/>
                <a:latin typeface="+mn-lt"/>
                <a:ea typeface="+mn-ea"/>
                <a:cs typeface="+mn-cs"/>
              </a:rPr>
              <a:t>Kierekgaard</a:t>
            </a:r>
            <a:r>
              <a:rPr lang="en-US" sz="1200" i="1" kern="1200" baseline="0" dirty="0" smtClean="0">
                <a:solidFill>
                  <a:schemeClr val="tx1"/>
                </a:solidFill>
                <a:effectLst/>
                <a:latin typeface="+mn-lt"/>
                <a:ea typeface="+mn-ea"/>
                <a:cs typeface="+mn-cs"/>
              </a:rPr>
              <a:t> is shown stooped backwards, with a large top hat on his head and an umbrella under his left arm, walking towards the left with his other hand behind his back. His face is wrinkled and he looks a bit ridiculous).</a:t>
            </a: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FD9714-D1F8-D845-BBB8-E257EFD7444B}" type="slidenum">
              <a:rPr lang="en-US" smtClean="0"/>
              <a:t>24</a:t>
            </a:fld>
            <a:endParaRPr lang="en-US"/>
          </a:p>
        </p:txBody>
      </p:sp>
    </p:spTree>
    <p:extLst>
      <p:ext uri="{BB962C8B-B14F-4D97-AF65-F5344CB8AC3E}">
        <p14:creationId xmlns:p14="http://schemas.microsoft.com/office/powerpoint/2010/main" val="126815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D9714-D1F8-D845-BBB8-E257EFD7444B}" type="slidenum">
              <a:rPr lang="en-US" smtClean="0"/>
              <a:t>26</a:t>
            </a:fld>
            <a:endParaRPr lang="en-US"/>
          </a:p>
        </p:txBody>
      </p:sp>
    </p:spTree>
    <p:extLst>
      <p:ext uri="{BB962C8B-B14F-4D97-AF65-F5344CB8AC3E}">
        <p14:creationId xmlns:p14="http://schemas.microsoft.com/office/powerpoint/2010/main" val="41527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D9714-D1F8-D845-BBB8-E257EFD7444B}" type="slidenum">
              <a:rPr lang="en-US" smtClean="0"/>
              <a:t>2</a:t>
            </a:fld>
            <a:endParaRPr lang="en-US"/>
          </a:p>
        </p:txBody>
      </p:sp>
    </p:spTree>
    <p:extLst>
      <p:ext uri="{BB962C8B-B14F-4D97-AF65-F5344CB8AC3E}">
        <p14:creationId xmlns:p14="http://schemas.microsoft.com/office/powerpoint/2010/main" val="1402922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image shown in this slide is The Incredulity of Saint Thomas by Caravaggio. In it, the resurrected Christ guides</a:t>
            </a:r>
            <a:r>
              <a:rPr lang="en-US" i="1" baseline="0" dirty="0" smtClean="0"/>
              <a:t> Thomas’ hand into the wound in his chest. A wide-eyed Thomas does so with intense curiosity as several other disciples  peer over his shoulder.)</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27</a:t>
            </a:fld>
            <a:endParaRPr lang="en-US"/>
          </a:p>
        </p:txBody>
      </p:sp>
    </p:spTree>
    <p:extLst>
      <p:ext uri="{BB962C8B-B14F-4D97-AF65-F5344CB8AC3E}">
        <p14:creationId xmlns:p14="http://schemas.microsoft.com/office/powerpoint/2010/main" val="415273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29</a:t>
            </a:fld>
            <a:endParaRPr lang="en-US"/>
          </a:p>
        </p:txBody>
      </p:sp>
    </p:spTree>
    <p:extLst>
      <p:ext uri="{BB962C8B-B14F-4D97-AF65-F5344CB8AC3E}">
        <p14:creationId xmlns:p14="http://schemas.microsoft.com/office/powerpoint/2010/main" val="41527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(Background</a:t>
            </a:r>
            <a:r>
              <a:rPr lang="en-US" i="1" baseline="0" dirty="0" smtClean="0"/>
              <a:t> image is of a white, lit candle, a glass of wine, and a loaf of bread, sliced)</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31</a:t>
            </a:fld>
            <a:endParaRPr lang="en-US"/>
          </a:p>
        </p:txBody>
      </p:sp>
    </p:spTree>
    <p:extLst>
      <p:ext uri="{BB962C8B-B14F-4D97-AF65-F5344CB8AC3E}">
        <p14:creationId xmlns:p14="http://schemas.microsoft.com/office/powerpoint/2010/main" val="211860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D9714-D1F8-D845-BBB8-E257EFD7444B}" type="slidenum">
              <a:rPr lang="en-US" smtClean="0"/>
              <a:t>32</a:t>
            </a:fld>
            <a:endParaRPr lang="en-US"/>
          </a:p>
        </p:txBody>
      </p:sp>
    </p:spTree>
    <p:extLst>
      <p:ext uri="{BB962C8B-B14F-4D97-AF65-F5344CB8AC3E}">
        <p14:creationId xmlns:p14="http://schemas.microsoft.com/office/powerpoint/2010/main" val="415273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(Image</a:t>
            </a:r>
            <a:r>
              <a:rPr lang="en-US" i="1" baseline="0" dirty="0" smtClean="0"/>
              <a:t> on the slide is a drawing, looking as though it was drawn on a chalkboard, of a hand reaching down with the words “Taken, Blessed, Broken, Given” written on a scroll. Underneath is written “love” and it looks as though a stream of colours is coming down in a triangle and hitting the silhouette of city buildings at the bottom)</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33</a:t>
            </a:fld>
            <a:endParaRPr lang="en-US"/>
          </a:p>
        </p:txBody>
      </p:sp>
    </p:spTree>
    <p:extLst>
      <p:ext uri="{BB962C8B-B14F-4D97-AF65-F5344CB8AC3E}">
        <p14:creationId xmlns:p14="http://schemas.microsoft.com/office/powerpoint/2010/main" val="186863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(There is a face on this slide. It is the</a:t>
            </a:r>
            <a:r>
              <a:rPr lang="en-US" i="1" baseline="0" dirty="0" smtClean="0"/>
              <a:t> face of a Middle-Eastern man with a short beard and inquisitive/curious eyes. There is nothing very remarkable about the face.)</a:t>
            </a:r>
            <a:endParaRPr lang="en-US" i="1" dirty="0" smtClean="0"/>
          </a:p>
        </p:txBody>
      </p:sp>
      <p:sp>
        <p:nvSpPr>
          <p:cNvPr id="4" name="Slide Number Placeholder 3"/>
          <p:cNvSpPr>
            <a:spLocks noGrp="1"/>
          </p:cNvSpPr>
          <p:nvPr>
            <p:ph type="sldNum" sz="quarter" idx="10"/>
          </p:nvPr>
        </p:nvSpPr>
        <p:spPr/>
        <p:txBody>
          <a:bodyPr/>
          <a:lstStyle/>
          <a:p>
            <a:fld id="{53FD9714-D1F8-D845-BBB8-E257EFD7444B}" type="slidenum">
              <a:rPr lang="en-US" smtClean="0"/>
              <a:t>3</a:t>
            </a:fld>
            <a:endParaRPr lang="en-US"/>
          </a:p>
        </p:txBody>
      </p:sp>
    </p:spTree>
    <p:extLst>
      <p:ext uri="{BB962C8B-B14F-4D97-AF65-F5344CB8AC3E}">
        <p14:creationId xmlns:p14="http://schemas.microsoft.com/office/powerpoint/2010/main" val="44511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(There</a:t>
            </a:r>
            <a:r>
              <a:rPr lang="en-US" i="1" baseline="0" dirty="0" smtClean="0"/>
              <a:t> is a photo on the right-hand side of this slide. It is David, who goes to the Christian Horizons Family Retreat. David is shown in the back of a boat that is pulling a tube with three people on it. David loves being in the boat. He has a very hard time leaving when the retreat is done, and this photo shows why. He appears blissful, with the sun hitting his face and the wind in his hair.)</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4</a:t>
            </a:fld>
            <a:endParaRPr lang="en-US"/>
          </a:p>
        </p:txBody>
      </p:sp>
    </p:spTree>
    <p:extLst>
      <p:ext uri="{BB962C8B-B14F-4D97-AF65-F5344CB8AC3E}">
        <p14:creationId xmlns:p14="http://schemas.microsoft.com/office/powerpoint/2010/main" val="82654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a:t>
            </a:r>
            <a:r>
              <a:rPr lang="en-US" sz="1200" i="1" kern="1200" baseline="0" dirty="0" smtClean="0">
                <a:solidFill>
                  <a:schemeClr val="tx1"/>
                </a:solidFill>
                <a:latin typeface="+mn-lt"/>
                <a:ea typeface="+mn-ea"/>
                <a:cs typeface="+mn-cs"/>
              </a:rPr>
              <a:t> image at the bottom of the slide is of Jesus, praying in the garden of Gethsemane. It is a dark, gritty painting, where Jesus’ hands are clasped in prayer on a yellow rock while his face is hidden, tucked between his arms)</a:t>
            </a:r>
            <a:endParaRPr lang="en-US" sz="120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“My soul is consumed with sorrow to the point of death. Stay here and keep watch with Me.”</a:t>
            </a:r>
          </a:p>
          <a:p>
            <a:r>
              <a:rPr lang="en-US" sz="1200" kern="1200" dirty="0" smtClean="0">
                <a:solidFill>
                  <a:schemeClr val="tx1"/>
                </a:solidFill>
                <a:latin typeface="+mn-lt"/>
                <a:ea typeface="+mn-ea"/>
                <a:cs typeface="+mn-cs"/>
              </a:rPr>
              <a:t>“Watch and pray so that you will</a:t>
            </a:r>
            <a:r>
              <a:rPr lang="en-US" sz="1200" kern="1200" baseline="0" dirty="0" smtClean="0">
                <a:solidFill>
                  <a:schemeClr val="tx1"/>
                </a:solidFill>
                <a:latin typeface="+mn-lt"/>
                <a:ea typeface="+mn-ea"/>
                <a:cs typeface="+mn-cs"/>
              </a:rPr>
              <a:t> not fall into temptation. The spirit is willing, but the flesh is weak.”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Matthew 26)</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FD9714-D1F8-D845-BBB8-E257EFD7444B}" type="slidenum">
              <a:rPr lang="en-US" smtClean="0"/>
              <a:t>5</a:t>
            </a:fld>
            <a:endParaRPr lang="en-US"/>
          </a:p>
        </p:txBody>
      </p:sp>
    </p:spTree>
    <p:extLst>
      <p:ext uri="{BB962C8B-B14F-4D97-AF65-F5344CB8AC3E}">
        <p14:creationId xmlns:p14="http://schemas.microsoft.com/office/powerpoint/2010/main" val="104951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 photo of the SOUL</a:t>
            </a:r>
            <a:r>
              <a:rPr lang="en-US" i="1" baseline="0" dirty="0" smtClean="0"/>
              <a:t> program in St. </a:t>
            </a:r>
            <a:r>
              <a:rPr lang="en-US" i="1" baseline="0" dirty="0" err="1" smtClean="0"/>
              <a:t>Catherines</a:t>
            </a:r>
            <a:r>
              <a:rPr lang="en-US" i="1" baseline="0" dirty="0" smtClean="0"/>
              <a:t>, Ontario. Two people who use wheelchairs are in the middle at the front of church, with people around them singing. The church runs the SOUL program for people with intellectual and developmental disabilities three days a week.)</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6</a:t>
            </a:fld>
            <a:endParaRPr lang="en-US"/>
          </a:p>
        </p:txBody>
      </p:sp>
    </p:spTree>
    <p:extLst>
      <p:ext uri="{BB962C8B-B14F-4D97-AF65-F5344CB8AC3E}">
        <p14:creationId xmlns:p14="http://schemas.microsoft.com/office/powerpoint/2010/main" val="44511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(There’s a large photo of Louis C. K. in the background.</a:t>
            </a:r>
            <a:r>
              <a:rPr lang="en-US" i="1" baseline="0" dirty="0" smtClean="0"/>
              <a:t> He has red hair and brown eyes and is wearing a black shirt).</a:t>
            </a:r>
          </a:p>
          <a:p>
            <a:endParaRPr lang="en-US" i="1" baseline="0" dirty="0" smtClean="0"/>
          </a:p>
          <a:p>
            <a:r>
              <a:rPr lang="en-US" i="0" baseline="0" dirty="0" smtClean="0"/>
              <a:t>Louis C. K. “Mild Racism” </a:t>
            </a:r>
            <a:r>
              <a:rPr lang="en-US" i="1" baseline="0" dirty="0" smtClean="0"/>
              <a:t>Mild Ableism?</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7</a:t>
            </a:fld>
            <a:endParaRPr lang="en-US"/>
          </a:p>
        </p:txBody>
      </p:sp>
    </p:spTree>
    <p:extLst>
      <p:ext uri="{BB962C8B-B14F-4D97-AF65-F5344CB8AC3E}">
        <p14:creationId xmlns:p14="http://schemas.microsoft.com/office/powerpoint/2010/main" val="44511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a:t>
            </a:r>
            <a:r>
              <a:rPr lang="en-US" i="1" baseline="0" dirty="0" smtClean="0"/>
              <a:t> image on this slide is a black drawing of a snake wound around a fruit tree holding a fruit in its mouth, with a human skull at the base of the tree. It looks as though it is a book illustration.)</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10</a:t>
            </a:fld>
            <a:endParaRPr lang="en-US"/>
          </a:p>
        </p:txBody>
      </p:sp>
    </p:spTree>
    <p:extLst>
      <p:ext uri="{BB962C8B-B14F-4D97-AF65-F5344CB8AC3E}">
        <p14:creationId xmlns:p14="http://schemas.microsoft.com/office/powerpoint/2010/main" val="170124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image to the right of this side is a detailed</a:t>
            </a:r>
            <a:r>
              <a:rPr lang="en-US" i="1" baseline="0" dirty="0" smtClean="0"/>
              <a:t> pencil drawing of an eye. Not only does the drawing show the eye, but it shows at least twelve pencils and hands, also drawn, drawing the eye)</a:t>
            </a:r>
            <a:endParaRPr lang="en-US" i="1" dirty="0"/>
          </a:p>
        </p:txBody>
      </p:sp>
      <p:sp>
        <p:nvSpPr>
          <p:cNvPr id="4" name="Slide Number Placeholder 3"/>
          <p:cNvSpPr>
            <a:spLocks noGrp="1"/>
          </p:cNvSpPr>
          <p:nvPr>
            <p:ph type="sldNum" sz="quarter" idx="10"/>
          </p:nvPr>
        </p:nvSpPr>
        <p:spPr/>
        <p:txBody>
          <a:bodyPr/>
          <a:lstStyle/>
          <a:p>
            <a:fld id="{53FD9714-D1F8-D845-BBB8-E257EFD7444B}" type="slidenum">
              <a:rPr lang="en-US" smtClean="0"/>
              <a:t>11</a:t>
            </a:fld>
            <a:endParaRPr lang="en-US"/>
          </a:p>
        </p:txBody>
      </p:sp>
    </p:spTree>
    <p:extLst>
      <p:ext uri="{BB962C8B-B14F-4D97-AF65-F5344CB8AC3E}">
        <p14:creationId xmlns:p14="http://schemas.microsoft.com/office/powerpoint/2010/main" val="105658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08D28-9BFC-4A79-8CEB-FA5C868EB6C7}" type="datetimeFigureOut">
              <a:rPr lang="en-US" smtClean="0"/>
              <a:pPr/>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8D28-9BFC-4A79-8CEB-FA5C868EB6C7}" type="datetimeFigureOut">
              <a:rPr lang="en-US" smtClean="0"/>
              <a:pPr/>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8D28-9BFC-4A79-8CEB-FA5C868EB6C7}" type="datetimeFigureOut">
              <a:rPr lang="en-US" smtClean="0"/>
              <a:pPr/>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8D28-9BFC-4A79-8CEB-FA5C868EB6C7}" type="datetimeFigureOut">
              <a:rPr lang="en-US" smtClean="0"/>
              <a:pPr/>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08D28-9BFC-4A79-8CEB-FA5C868EB6C7}" type="datetimeFigureOut">
              <a:rPr lang="en-US" smtClean="0"/>
              <a:pPr/>
              <a:t>5/14/16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08D28-9BFC-4A79-8CEB-FA5C868EB6C7}" type="datetimeFigureOut">
              <a:rPr lang="en-US" smtClean="0"/>
              <a:pPr/>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08D28-9BFC-4A79-8CEB-FA5C868EB6C7}" type="datetimeFigureOut">
              <a:rPr lang="en-US" smtClean="0"/>
              <a:pPr/>
              <a:t>5/14/16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08D28-9BFC-4A79-8CEB-FA5C868EB6C7}" type="datetimeFigureOut">
              <a:rPr lang="en-US" smtClean="0"/>
              <a:pPr/>
              <a:t>5/14/16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8D28-9BFC-4A79-8CEB-FA5C868EB6C7}" type="datetimeFigureOut">
              <a:rPr lang="en-US" smtClean="0"/>
              <a:pPr/>
              <a:t>5/14/16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8D28-9BFC-4A79-8CEB-FA5C868EB6C7}" type="datetimeFigureOut">
              <a:rPr lang="en-US" smtClean="0"/>
              <a:pPr/>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8D28-9BFC-4A79-8CEB-FA5C868EB6C7}" type="datetimeFigureOut">
              <a:rPr lang="en-US" smtClean="0"/>
              <a:pPr/>
              <a:t>5/14/16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4980F-7679-4F66-9604-5AA8059DD3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908D28-9BFC-4A79-8CEB-FA5C868EB6C7}" type="datetimeFigureOut">
              <a:rPr lang="en-US" smtClean="0"/>
              <a:pPr/>
              <a:t>5/14/16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8E4980F-7679-4F66-9604-5AA8059DD3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4762500"/>
            <a:ext cx="91440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5043" y="419100"/>
            <a:ext cx="4490357" cy="3581400"/>
          </a:xfrm>
        </p:spPr>
        <p:txBody>
          <a:bodyPr>
            <a:noAutofit/>
          </a:bodyPr>
          <a:lstStyle/>
          <a:p>
            <a:r>
              <a:rPr lang="en-US" cap="small" spc="-100" dirty="0">
                <a:solidFill>
                  <a:schemeClr val="bg1"/>
                </a:solidFill>
                <a:latin typeface="Adobe Garamond Pro" charset="0"/>
                <a:ea typeface="Adobe Garamond Pro" charset="0"/>
                <a:cs typeface="Adobe Garamond Pro" charset="0"/>
              </a:rPr>
              <a:t>Word Become Flesh: Embodied </a:t>
            </a:r>
            <a:r>
              <a:rPr lang="en-US" cap="small" spc="-100" dirty="0" smtClean="0">
                <a:solidFill>
                  <a:schemeClr val="bg1"/>
                </a:solidFill>
                <a:latin typeface="Adobe Garamond Pro" charset="0"/>
                <a:ea typeface="Adobe Garamond Pro" charset="0"/>
                <a:cs typeface="Adobe Garamond Pro" charset="0"/>
              </a:rPr>
              <a:t>Theology </a:t>
            </a:r>
            <a:r>
              <a:rPr lang="en-US" cap="small" spc="-100" dirty="0">
                <a:solidFill>
                  <a:schemeClr val="bg1"/>
                </a:solidFill>
                <a:latin typeface="Adobe Garamond Pro" charset="0"/>
                <a:ea typeface="Adobe Garamond Pro" charset="0"/>
                <a:cs typeface="Adobe Garamond Pro" charset="0"/>
              </a:rPr>
              <a:t>And Spiritual Encounters </a:t>
            </a:r>
          </a:p>
        </p:txBody>
      </p:sp>
      <p:sp>
        <p:nvSpPr>
          <p:cNvPr id="3" name="Subtitle 2"/>
          <p:cNvSpPr>
            <a:spLocks noGrp="1"/>
          </p:cNvSpPr>
          <p:nvPr>
            <p:ph type="subTitle" idx="1"/>
          </p:nvPr>
        </p:nvSpPr>
        <p:spPr>
          <a:xfrm>
            <a:off x="228600" y="4762500"/>
            <a:ext cx="4876800" cy="952500"/>
          </a:xfrm>
        </p:spPr>
        <p:txBody>
          <a:bodyPr>
            <a:noAutofit/>
          </a:bodyPr>
          <a:lstStyle/>
          <a:p>
            <a:pPr algn="l"/>
            <a:r>
              <a:rPr lang="en-US" sz="2400" dirty="0" smtClean="0">
                <a:solidFill>
                  <a:schemeClr val="tx1"/>
                </a:solidFill>
                <a:latin typeface="Adobe Garamond Pro" charset="0"/>
                <a:ea typeface="Adobe Garamond Pro" charset="0"/>
                <a:cs typeface="Adobe Garamond Pro" charset="0"/>
              </a:rPr>
              <a:t>Institute on Theology and Disability</a:t>
            </a:r>
          </a:p>
          <a:p>
            <a:pPr algn="l"/>
            <a:r>
              <a:rPr lang="en-US" sz="2400" dirty="0" smtClean="0">
                <a:solidFill>
                  <a:schemeClr val="tx1"/>
                </a:solidFill>
                <a:latin typeface="Adobe Garamond Pro" charset="0"/>
                <a:ea typeface="Adobe Garamond Pro" charset="0"/>
                <a:cs typeface="Adobe Garamond Pro" charset="0"/>
              </a:rPr>
              <a:t>Thursday, May 26, 2016</a:t>
            </a:r>
            <a:endParaRPr lang="en-US" sz="2400" dirty="0">
              <a:solidFill>
                <a:schemeClr val="tx1"/>
              </a:solidFill>
              <a:latin typeface="Adobe Garamond Pro" charset="0"/>
              <a:ea typeface="Adobe Garamond Pro" charset="0"/>
              <a:cs typeface="Adobe Garamond Pro"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1056" t="6534" r="15072" b="2880"/>
          <a:stretch/>
        </p:blipFill>
        <p:spPr>
          <a:xfrm>
            <a:off x="4953000" y="740779"/>
            <a:ext cx="3912243" cy="3402957"/>
          </a:xfrm>
          <a:prstGeom prst="rect">
            <a:avLst/>
          </a:prstGeom>
        </p:spPr>
      </p:pic>
      <p:sp>
        <p:nvSpPr>
          <p:cNvPr id="8" name="Subtitle 2"/>
          <p:cNvSpPr txBox="1">
            <a:spLocks/>
          </p:cNvSpPr>
          <p:nvPr/>
        </p:nvSpPr>
        <p:spPr>
          <a:xfrm>
            <a:off x="4978078" y="4762500"/>
            <a:ext cx="4038600" cy="9525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2400" dirty="0" smtClean="0">
                <a:solidFill>
                  <a:schemeClr val="tx1"/>
                </a:solidFill>
                <a:latin typeface="Adobe Garamond Pro" charset="0"/>
                <a:ea typeface="Adobe Garamond Pro" charset="0"/>
                <a:cs typeface="Adobe Garamond Pro" charset="0"/>
              </a:rPr>
              <a:t>Keith Dow</a:t>
            </a:r>
          </a:p>
          <a:p>
            <a:pPr algn="r"/>
            <a:r>
              <a:rPr lang="en-US" sz="2400" dirty="0" smtClean="0">
                <a:solidFill>
                  <a:schemeClr val="tx1"/>
                </a:solidFill>
                <a:latin typeface="Adobe Garamond Pro" charset="0"/>
                <a:ea typeface="Adobe Garamond Pro" charset="0"/>
                <a:cs typeface="Adobe Garamond Pro" charset="0"/>
              </a:rPr>
              <a:t>Mike Friesen</a:t>
            </a:r>
            <a:endParaRPr lang="en-US" sz="2400" dirty="0">
              <a:solidFill>
                <a:schemeClr val="tx1"/>
              </a:solidFill>
              <a:latin typeface="Adobe Garamond Pro" charset="0"/>
              <a:ea typeface="Adobe Garamond Pro" charset="0"/>
              <a:cs typeface="Adobe Garamond Pro"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3115279"/>
              </p:ext>
            </p:extLst>
          </p:nvPr>
        </p:nvGraphicFramePr>
        <p:xfrm>
          <a:off x="381000" y="1041722"/>
          <a:ext cx="4876800" cy="3492178"/>
        </p:xfrm>
        <a:graphic>
          <a:graphicData uri="http://schemas.openxmlformats.org/drawingml/2006/table">
            <a:tbl>
              <a:tblPr/>
              <a:tblGrid>
                <a:gridCol w="4876800"/>
              </a:tblGrid>
              <a:tr h="3492178">
                <a:tc>
                  <a:txBody>
                    <a:bodyPr/>
                    <a:lstStyle/>
                    <a:p>
                      <a:pPr marL="0" marR="0">
                        <a:lnSpc>
                          <a:spcPct val="107000"/>
                        </a:lnSpc>
                        <a:spcBef>
                          <a:spcPts val="0"/>
                        </a:spcBef>
                        <a:spcAft>
                          <a:spcPts val="800"/>
                        </a:spcAft>
                      </a:pPr>
                      <a:r>
                        <a:rPr lang="en-US" sz="2400" dirty="0" smtClean="0">
                          <a:solidFill>
                            <a:srgbClr val="595959"/>
                          </a:solidFill>
                          <a:latin typeface="Calibri Light"/>
                          <a:ea typeface="Calibri"/>
                          <a:cs typeface="Times New Roman"/>
                        </a:rPr>
                        <a:t>She saw that the tree was beautiful and its fruit looked delicious, and she wanted the wisdom it would give her. So she took some of the fruit and ate it. Then she gave some to her husband, who was with her, and he ate it, too.” </a:t>
                      </a:r>
                    </a:p>
                    <a:p>
                      <a:pPr marL="0" marR="0" algn="r">
                        <a:lnSpc>
                          <a:spcPct val="107000"/>
                        </a:lnSpc>
                        <a:spcBef>
                          <a:spcPts val="0"/>
                        </a:spcBef>
                        <a:spcAft>
                          <a:spcPts val="800"/>
                        </a:spcAft>
                      </a:pPr>
                      <a:r>
                        <a:rPr lang="en-US" sz="2400" i="1" dirty="0" smtClean="0">
                          <a:solidFill>
                            <a:srgbClr val="595959"/>
                          </a:solidFill>
                          <a:latin typeface="Calibri Light"/>
                          <a:ea typeface="Calibri"/>
                          <a:cs typeface="Times New Roman"/>
                        </a:rPr>
                        <a:t>~</a:t>
                      </a:r>
                      <a:r>
                        <a:rPr lang="en-US" sz="2400" i="1" baseline="0" dirty="0" smtClean="0">
                          <a:solidFill>
                            <a:srgbClr val="595959"/>
                          </a:solidFill>
                          <a:latin typeface="Calibri Light"/>
                          <a:ea typeface="Calibri"/>
                          <a:cs typeface="Times New Roman"/>
                        </a:rPr>
                        <a:t> </a:t>
                      </a:r>
                      <a:r>
                        <a:rPr lang="en-US" sz="2400" i="1" dirty="0" smtClean="0">
                          <a:solidFill>
                            <a:srgbClr val="595959"/>
                          </a:solidFill>
                          <a:latin typeface="Calibri Light"/>
                          <a:ea typeface="Calibri"/>
                          <a:cs typeface="Times New Roman"/>
                        </a:rPr>
                        <a:t>Genesis 3:6, NLT</a:t>
                      </a:r>
                      <a:endParaRPr lang="en-US" sz="2400" i="1" dirty="0">
                        <a:solidFill>
                          <a:srgbClr val="538135"/>
                        </a:solidFill>
                        <a:latin typeface="Calibri"/>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69158" y="1041723"/>
            <a:ext cx="3622441" cy="3492177"/>
          </a:xfrm>
          <a:prstGeom prst="rect">
            <a:avLst/>
          </a:prstGeom>
        </p:spPr>
      </p:pic>
    </p:spTree>
    <p:extLst>
      <p:ext uri="{BB962C8B-B14F-4D97-AF65-F5344CB8AC3E}">
        <p14:creationId xmlns:p14="http://schemas.microsoft.com/office/powerpoint/2010/main" val="63821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645" y="4610100"/>
            <a:ext cx="9153646" cy="11049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Perception</a:t>
            </a:r>
            <a:endParaRPr lang="en-US" sz="3600" i="1" dirty="0">
              <a:solidFill>
                <a:schemeClr val="tx1"/>
              </a:solidFill>
              <a:latin typeface="Adobe Garamond Pro" charset="0"/>
              <a:ea typeface="Adobe Garamond Pro" charset="0"/>
              <a:cs typeface="Adobe Garamond Pro"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13313" y="1"/>
            <a:ext cx="4230687" cy="5715000"/>
          </a:xfrm>
        </p:spPr>
      </p:pic>
      <p:sp>
        <p:nvSpPr>
          <p:cNvPr id="7" name="TextBox 6"/>
          <p:cNvSpPr txBox="1"/>
          <p:nvPr/>
        </p:nvSpPr>
        <p:spPr>
          <a:xfrm>
            <a:off x="533401" y="1333500"/>
            <a:ext cx="2590800" cy="2554545"/>
          </a:xfrm>
          <a:prstGeom prst="rect">
            <a:avLst/>
          </a:prstGeom>
          <a:noFill/>
        </p:spPr>
        <p:txBody>
          <a:bodyPr wrap="square" rtlCol="0">
            <a:spAutoFit/>
          </a:bodyPr>
          <a:lstStyle/>
          <a:p>
            <a:r>
              <a:rPr lang="en-US" sz="4000" dirty="0" smtClean="0">
                <a:latin typeface="AGaramond LT" panose="02000503060000020003" pitchFamily="2" charset="0"/>
              </a:rPr>
              <a:t>Beauty is in the eye of the Beholder</a:t>
            </a:r>
            <a:endParaRPr lang="en-US" sz="2000" dirty="0">
              <a:latin typeface="AGaramond LT" panose="02000503060000020003" pitchFamily="2" charset="0"/>
            </a:endParaRPr>
          </a:p>
        </p:txBody>
      </p:sp>
    </p:spTree>
    <p:extLst>
      <p:ext uri="{BB962C8B-B14F-4D97-AF65-F5344CB8AC3E}">
        <p14:creationId xmlns:p14="http://schemas.microsoft.com/office/powerpoint/2010/main" val="904770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9645" y="4610100"/>
            <a:ext cx="9153646" cy="11049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bg1"/>
                </a:solidFill>
                <a:latin typeface="Adobe Garamond Pro" charset="0"/>
                <a:ea typeface="Adobe Garamond Pro" charset="0"/>
                <a:cs typeface="Adobe Garamond Pro" charset="0"/>
              </a:rPr>
              <a:t>Perception</a:t>
            </a:r>
            <a:endParaRPr lang="en-US" sz="3600" i="1" dirty="0">
              <a:solidFill>
                <a:schemeClr val="bg1"/>
              </a:solidFill>
              <a:latin typeface="Adobe Garamond Pro" charset="0"/>
              <a:ea typeface="Adobe Garamond Pro" charset="0"/>
              <a:cs typeface="Adobe Garamond Pro"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7943"/>
          <a:stretch/>
        </p:blipFill>
        <p:spPr>
          <a:xfrm>
            <a:off x="2782494" y="1"/>
            <a:ext cx="3569368" cy="5715000"/>
          </a:xfrm>
          <a:prstGeom prst="rect">
            <a:avLst/>
          </a:prstGeom>
        </p:spPr>
      </p:pic>
    </p:spTree>
    <p:extLst>
      <p:ext uri="{BB962C8B-B14F-4D97-AF65-F5344CB8AC3E}">
        <p14:creationId xmlns:p14="http://schemas.microsoft.com/office/powerpoint/2010/main" val="46094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333500"/>
            <a:ext cx="4038599" cy="646331"/>
          </a:xfrm>
          <a:prstGeom prst="rect">
            <a:avLst/>
          </a:prstGeom>
          <a:noFill/>
        </p:spPr>
        <p:txBody>
          <a:bodyPr wrap="square" rtlCol="0">
            <a:spAutoFit/>
          </a:bodyPr>
          <a:lstStyle/>
          <a:p>
            <a:r>
              <a:rPr lang="en-US" sz="3600" dirty="0" err="1">
                <a:latin typeface="AGaramond LT" panose="02000503060000020003" pitchFamily="2" charset="0"/>
              </a:rPr>
              <a:t>e</a:t>
            </a:r>
            <a:r>
              <a:rPr lang="en-US" sz="3600" dirty="0" err="1" smtClean="0">
                <a:latin typeface="AGaramond LT" panose="02000503060000020003" pitchFamily="2" charset="0"/>
              </a:rPr>
              <a:t>milywierenga.com</a:t>
            </a:r>
            <a:r>
              <a:rPr lang="en-US" sz="3600" dirty="0" smtClean="0">
                <a:latin typeface="AGaramond LT" panose="02000503060000020003" pitchFamily="2" charset="0"/>
              </a:rPr>
              <a:t> </a:t>
            </a:r>
            <a:endParaRPr lang="en-US" dirty="0">
              <a:latin typeface="AGaramond LT" panose="02000503060000020003" pitchFamily="2" charset="0"/>
            </a:endParaRPr>
          </a:p>
        </p:txBody>
      </p:sp>
      <p:sp>
        <p:nvSpPr>
          <p:cNvPr id="5" name="Rectangle 4"/>
          <p:cNvSpPr/>
          <p:nvPr/>
        </p:nvSpPr>
        <p:spPr>
          <a:xfrm>
            <a:off x="20053" y="4658590"/>
            <a:ext cx="9153646" cy="11049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Perception</a:t>
            </a:r>
            <a:endParaRPr lang="en-US" sz="3600" i="1" dirty="0">
              <a:solidFill>
                <a:schemeClr val="tx1"/>
              </a:solidFill>
              <a:latin typeface="Adobe Garamond Pro" charset="0"/>
              <a:ea typeface="Adobe Garamond Pro" charset="0"/>
              <a:cs typeface="Adobe Garamond Pro"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181601" y="-1"/>
            <a:ext cx="3992098" cy="5806688"/>
          </a:xfrm>
        </p:spPr>
      </p:pic>
    </p:spTree>
    <p:extLst>
      <p:ext uri="{BB962C8B-B14F-4D97-AF65-F5344CB8AC3E}">
        <p14:creationId xmlns:p14="http://schemas.microsoft.com/office/powerpoint/2010/main" val="289113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4392794"/>
              </p:ext>
            </p:extLst>
          </p:nvPr>
        </p:nvGraphicFramePr>
        <p:xfrm>
          <a:off x="457201" y="1333500"/>
          <a:ext cx="7696200" cy="4114800"/>
        </p:xfrm>
        <a:graphic>
          <a:graphicData uri="http://schemas.openxmlformats.org/drawingml/2006/table">
            <a:tbl>
              <a:tblPr/>
              <a:tblGrid>
                <a:gridCol w="3848100"/>
                <a:gridCol w="3848100"/>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11610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376"/>
          <a:stretch/>
        </p:blipFill>
        <p:spPr>
          <a:xfrm>
            <a:off x="0" y="0"/>
            <a:ext cx="9144000" cy="5715000"/>
          </a:xfrm>
          <a:prstGeom prst="rect">
            <a:avLst/>
          </a:prstGeom>
        </p:spPr>
      </p:pic>
    </p:spTree>
    <p:extLst>
      <p:ext uri="{BB962C8B-B14F-4D97-AF65-F5344CB8AC3E}">
        <p14:creationId xmlns:p14="http://schemas.microsoft.com/office/powerpoint/2010/main" val="829993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42257210"/>
              </p:ext>
            </p:extLst>
          </p:nvPr>
        </p:nvGraphicFramePr>
        <p:xfrm>
          <a:off x="914400" y="949791"/>
          <a:ext cx="7086600" cy="2974509"/>
        </p:xfrm>
        <a:graphic>
          <a:graphicData uri="http://schemas.openxmlformats.org/drawingml/2006/table">
            <a:tbl>
              <a:tblPr/>
              <a:tblGrid>
                <a:gridCol w="7086600"/>
              </a:tblGrid>
              <a:tr h="2667000">
                <a:tc>
                  <a:txBody>
                    <a:bodyPr/>
                    <a:lstStyle/>
                    <a:p>
                      <a:pPr marL="457200" marR="0">
                        <a:lnSpc>
                          <a:spcPct val="107000"/>
                        </a:lnSpc>
                        <a:spcBef>
                          <a:spcPts val="0"/>
                        </a:spcBef>
                        <a:spcAft>
                          <a:spcPts val="0"/>
                        </a:spcAft>
                      </a:pPr>
                      <a:r>
                        <a:rPr lang="en-US" sz="4400" b="1" i="1" dirty="0">
                          <a:solidFill>
                            <a:srgbClr val="2E74B5"/>
                          </a:solidFill>
                          <a:latin typeface="Calibri"/>
                          <a:ea typeface="Calibri"/>
                          <a:cs typeface="Times New Roman"/>
                        </a:rPr>
                        <a:t>Q: </a:t>
                      </a:r>
                      <a:r>
                        <a:rPr lang="en-US" sz="4400" i="1" dirty="0" smtClean="0">
                          <a:solidFill>
                            <a:srgbClr val="2E74B5"/>
                          </a:solidFill>
                          <a:latin typeface="+mn-lt"/>
                          <a:ea typeface="Calibri"/>
                          <a:cs typeface="Times New Roman"/>
                        </a:rPr>
                        <a:t>What are some</a:t>
                      </a:r>
                      <a:r>
                        <a:rPr lang="en-US" sz="4400" i="1" baseline="0" dirty="0" smtClean="0">
                          <a:solidFill>
                            <a:srgbClr val="2E74B5"/>
                          </a:solidFill>
                          <a:latin typeface="+mn-lt"/>
                          <a:ea typeface="Calibri"/>
                          <a:cs typeface="Times New Roman"/>
                        </a:rPr>
                        <a:t> projections/assumptions we make based on first impressions?</a:t>
                      </a:r>
                      <a:endParaRPr lang="en-US" sz="3200" dirty="0">
                        <a:solidFill>
                          <a:srgbClr val="2E74B5"/>
                        </a:solidFill>
                        <a:latin typeface="Calibri"/>
                        <a:ea typeface="Calibri"/>
                        <a:cs typeface="Times New Roman"/>
                      </a:endParaRPr>
                    </a:p>
                  </a:txBody>
                  <a:tcPr marL="68188" marR="68188" marT="68188" marB="68188">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991436"/>
              </p:ext>
            </p:extLst>
          </p:nvPr>
        </p:nvGraphicFramePr>
        <p:xfrm>
          <a:off x="457201" y="1333500"/>
          <a:ext cx="7696200" cy="4114800"/>
        </p:xfrm>
        <a:graphic>
          <a:graphicData uri="http://schemas.openxmlformats.org/drawingml/2006/table">
            <a:tbl>
              <a:tblPr/>
              <a:tblGrid>
                <a:gridCol w="3848100"/>
                <a:gridCol w="3848100"/>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1886659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333500"/>
            <a:ext cx="3962399" cy="769441"/>
          </a:xfrm>
          <a:prstGeom prst="rect">
            <a:avLst/>
          </a:prstGeom>
          <a:noFill/>
        </p:spPr>
        <p:txBody>
          <a:bodyPr wrap="square" rtlCol="0">
            <a:spAutoFit/>
          </a:bodyPr>
          <a:lstStyle/>
          <a:p>
            <a:r>
              <a:rPr lang="en-US" sz="4400" dirty="0" smtClean="0">
                <a:solidFill>
                  <a:schemeClr val="accent3">
                    <a:lumMod val="75000"/>
                  </a:schemeClr>
                </a:solidFill>
                <a:latin typeface="Adobe Garamond Pro" charset="0"/>
                <a:ea typeface="Adobe Garamond Pro" charset="0"/>
                <a:cs typeface="Adobe Garamond Pro" charset="0"/>
              </a:rPr>
              <a:t>(disruption)</a:t>
            </a:r>
            <a:endParaRPr lang="en-US" sz="2400" i="1" dirty="0">
              <a:solidFill>
                <a:schemeClr val="accent3">
                  <a:lumMod val="75000"/>
                </a:schemeClr>
              </a:solidFill>
              <a:latin typeface="Adobe Garamond Pro" charset="0"/>
              <a:ea typeface="Adobe Garamond Pro" charset="0"/>
              <a:cs typeface="Adobe Garamond Pro" charset="0"/>
            </a:endParaRPr>
          </a:p>
        </p:txBody>
      </p:sp>
      <p:sp>
        <p:nvSpPr>
          <p:cNvPr id="2" name="TextBox 1"/>
          <p:cNvSpPr txBox="1"/>
          <p:nvPr/>
        </p:nvSpPr>
        <p:spPr>
          <a:xfrm>
            <a:off x="1066800" y="2476500"/>
            <a:ext cx="6553200" cy="2369880"/>
          </a:xfrm>
          <a:prstGeom prst="rect">
            <a:avLst/>
          </a:prstGeom>
          <a:noFill/>
        </p:spPr>
        <p:txBody>
          <a:bodyPr wrap="square" rtlCol="0">
            <a:spAutoFit/>
          </a:bodyPr>
          <a:lstStyle/>
          <a:p>
            <a:r>
              <a:rPr lang="en-US" sz="3200" dirty="0">
                <a:latin typeface="Adobe Garamond Pro" charset="0"/>
                <a:ea typeface="Adobe Garamond Pro" charset="0"/>
                <a:cs typeface="Adobe Garamond Pro" charset="0"/>
              </a:rPr>
              <a:t>“Sometimes the very unrecognizability of the other brings about a crisis in the norms that govern recognition.” </a:t>
            </a:r>
            <a:endParaRPr lang="en-US" sz="3200" dirty="0" smtClean="0">
              <a:latin typeface="Adobe Garamond Pro" charset="0"/>
              <a:ea typeface="Adobe Garamond Pro" charset="0"/>
              <a:cs typeface="Adobe Garamond Pro" charset="0"/>
            </a:endParaRPr>
          </a:p>
          <a:p>
            <a:pPr algn="r"/>
            <a:r>
              <a:rPr lang="en-US" sz="3200" i="1" dirty="0" smtClean="0">
                <a:latin typeface="Adobe Garamond Pro" charset="0"/>
                <a:ea typeface="Adobe Garamond Pro" charset="0"/>
                <a:cs typeface="Adobe Garamond Pro" charset="0"/>
              </a:rPr>
              <a:t>– </a:t>
            </a:r>
            <a:r>
              <a:rPr lang="en-US" sz="3200" i="1" dirty="0">
                <a:latin typeface="Adobe Garamond Pro" charset="0"/>
                <a:ea typeface="Adobe Garamond Pro" charset="0"/>
                <a:cs typeface="Adobe Garamond Pro" charset="0"/>
              </a:rPr>
              <a:t>Judith Butler</a:t>
            </a:r>
          </a:p>
          <a:p>
            <a:endParaRPr lang="en-US" sz="2000" dirty="0"/>
          </a:p>
        </p:txBody>
      </p:sp>
    </p:spTree>
    <p:extLst>
      <p:ext uri="{BB962C8B-B14F-4D97-AF65-F5344CB8AC3E}">
        <p14:creationId xmlns:p14="http://schemas.microsoft.com/office/powerpoint/2010/main" val="137155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7218543"/>
              </p:ext>
            </p:extLst>
          </p:nvPr>
        </p:nvGraphicFramePr>
        <p:xfrm>
          <a:off x="533400" y="949791"/>
          <a:ext cx="8077200" cy="3071664"/>
        </p:xfrm>
        <a:graphic>
          <a:graphicData uri="http://schemas.openxmlformats.org/drawingml/2006/table">
            <a:tbl>
              <a:tblPr/>
              <a:tblGrid>
                <a:gridCol w="8077200"/>
              </a:tblGrid>
              <a:tr h="2667000">
                <a:tc>
                  <a:txBody>
                    <a:bodyPr/>
                    <a:lstStyle/>
                    <a:p>
                      <a:pPr marL="457200" marR="0">
                        <a:lnSpc>
                          <a:spcPct val="107000"/>
                        </a:lnSpc>
                        <a:spcBef>
                          <a:spcPts val="0"/>
                        </a:spcBef>
                        <a:spcAft>
                          <a:spcPts val="0"/>
                        </a:spcAft>
                      </a:pPr>
                      <a:r>
                        <a:rPr lang="en-US" sz="3600" b="1" i="1" dirty="0">
                          <a:solidFill>
                            <a:srgbClr val="2E74B5"/>
                          </a:solidFill>
                          <a:latin typeface="Calibri"/>
                          <a:ea typeface="Calibri"/>
                          <a:cs typeface="Times New Roman"/>
                        </a:rPr>
                        <a:t>Q: </a:t>
                      </a:r>
                      <a:r>
                        <a:rPr lang="en-US" sz="3600" i="1" dirty="0" smtClean="0">
                          <a:solidFill>
                            <a:srgbClr val="2E74B5"/>
                          </a:solidFill>
                          <a:latin typeface="+mn-lt"/>
                          <a:ea typeface="Calibri"/>
                          <a:cs typeface="Times New Roman"/>
                        </a:rPr>
                        <a:t>When have your</a:t>
                      </a:r>
                      <a:r>
                        <a:rPr lang="en-US" sz="3600" i="1" baseline="0" dirty="0" smtClean="0">
                          <a:solidFill>
                            <a:srgbClr val="2E74B5"/>
                          </a:solidFill>
                          <a:latin typeface="+mn-lt"/>
                          <a:ea typeface="Calibri"/>
                          <a:cs typeface="Times New Roman"/>
                        </a:rPr>
                        <a:t> perceptions been disrupted in getting to know someone?</a:t>
                      </a:r>
                      <a:endParaRPr lang="en-US" sz="3600" i="1" dirty="0" smtClean="0">
                        <a:solidFill>
                          <a:srgbClr val="2E74B5"/>
                        </a:solidFill>
                        <a:latin typeface="+mn-lt"/>
                        <a:ea typeface="Calibri"/>
                        <a:cs typeface="Times New Roman"/>
                      </a:endParaRPr>
                    </a:p>
                    <a:p>
                      <a:pPr marL="457200" marR="0">
                        <a:lnSpc>
                          <a:spcPct val="107000"/>
                        </a:lnSpc>
                        <a:spcBef>
                          <a:spcPts val="0"/>
                        </a:spcBef>
                        <a:spcAft>
                          <a:spcPts val="0"/>
                        </a:spcAft>
                      </a:pPr>
                      <a:endParaRPr lang="en-US" sz="3600" i="1" dirty="0" smtClean="0">
                        <a:solidFill>
                          <a:srgbClr val="2E74B5"/>
                        </a:solidFill>
                        <a:latin typeface="+mn-lt"/>
                        <a:ea typeface="Calibri"/>
                        <a:cs typeface="Times New Roman"/>
                      </a:endParaRPr>
                    </a:p>
                    <a:p>
                      <a:pPr marL="457200" marR="0">
                        <a:lnSpc>
                          <a:spcPct val="107000"/>
                        </a:lnSpc>
                        <a:spcBef>
                          <a:spcPts val="0"/>
                        </a:spcBef>
                        <a:spcAft>
                          <a:spcPts val="0"/>
                        </a:spcAft>
                      </a:pPr>
                      <a:r>
                        <a:rPr lang="en-US" sz="3600" i="1" dirty="0" smtClean="0">
                          <a:solidFill>
                            <a:srgbClr val="2E74B5"/>
                          </a:solidFill>
                          <a:latin typeface="+mn-lt"/>
                          <a:ea typeface="Calibri"/>
                          <a:cs typeface="Times New Roman"/>
                        </a:rPr>
                        <a:t>When have you</a:t>
                      </a:r>
                      <a:r>
                        <a:rPr lang="en-US" sz="3600" i="1" baseline="0" dirty="0" smtClean="0">
                          <a:solidFill>
                            <a:srgbClr val="2E74B5"/>
                          </a:solidFill>
                          <a:latin typeface="+mn-lt"/>
                          <a:ea typeface="Calibri"/>
                          <a:cs typeface="Times New Roman"/>
                        </a:rPr>
                        <a:t> disrupted someone else’s perceptions of you?</a:t>
                      </a:r>
                      <a:endParaRPr lang="en-US" sz="2400" dirty="0">
                        <a:solidFill>
                          <a:srgbClr val="2E74B5"/>
                        </a:solidFill>
                        <a:latin typeface="Calibri"/>
                        <a:ea typeface="Calibri"/>
                        <a:cs typeface="Times New Roman"/>
                      </a:endParaRPr>
                    </a:p>
                  </a:txBody>
                  <a:tcPr marL="68188" marR="68188" marT="68188" marB="68188">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8975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1578" y="1976219"/>
            <a:ext cx="5791200" cy="646331"/>
          </a:xfrm>
          <a:prstGeom prst="rect">
            <a:avLst/>
          </a:prstGeom>
          <a:noFill/>
        </p:spPr>
        <p:txBody>
          <a:bodyPr wrap="square" rtlCol="0">
            <a:spAutoFit/>
          </a:bodyPr>
          <a:lstStyle/>
          <a:p>
            <a:r>
              <a:rPr lang="en-US" sz="3600" dirty="0" smtClean="0">
                <a:latin typeface="AGaramond LT" panose="02000503060000020003" pitchFamily="2" charset="0"/>
              </a:rPr>
              <a:t>Introduction &amp; Confession</a:t>
            </a:r>
            <a:endParaRPr lang="en-US" dirty="0">
              <a:latin typeface="AGaramond LT" panose="02000503060000020003" pitchFamily="2" charset="0"/>
            </a:endParaRPr>
          </a:p>
        </p:txBody>
      </p:sp>
      <p:sp>
        <p:nvSpPr>
          <p:cNvPr id="2" name="TextBox 1"/>
          <p:cNvSpPr txBox="1"/>
          <p:nvPr/>
        </p:nvSpPr>
        <p:spPr>
          <a:xfrm>
            <a:off x="1146649" y="3498361"/>
            <a:ext cx="3839641" cy="1323439"/>
          </a:xfrm>
          <a:prstGeom prst="rect">
            <a:avLst/>
          </a:prstGeom>
          <a:noFill/>
        </p:spPr>
        <p:txBody>
          <a:bodyPr wrap="none" rtlCol="0">
            <a:spAutoFit/>
          </a:bodyPr>
          <a:lstStyle/>
          <a:p>
            <a:r>
              <a:rPr lang="en-US" sz="3200" dirty="0" smtClean="0"/>
              <a:t>Keith Dow</a:t>
            </a:r>
          </a:p>
          <a:p>
            <a:r>
              <a:rPr lang="en-US" sz="2400" i="1" dirty="0" smtClean="0"/>
              <a:t>@</a:t>
            </a:r>
            <a:r>
              <a:rPr lang="en-US" sz="2400" i="1" dirty="0" err="1" smtClean="0"/>
              <a:t>keidow</a:t>
            </a:r>
            <a:endParaRPr lang="en-US" sz="2400" i="1" dirty="0" smtClean="0"/>
          </a:p>
          <a:p>
            <a:r>
              <a:rPr lang="en-US" sz="2400" i="1" dirty="0" err="1" smtClean="0"/>
              <a:t>kdow@christian-horizons.org</a:t>
            </a:r>
            <a:endParaRPr lang="en-US" sz="2400" i="1" dirty="0" smtClean="0"/>
          </a:p>
        </p:txBody>
      </p:sp>
      <p:sp>
        <p:nvSpPr>
          <p:cNvPr id="3" name="TextBox 2"/>
          <p:cNvSpPr txBox="1"/>
          <p:nvPr/>
        </p:nvSpPr>
        <p:spPr>
          <a:xfrm>
            <a:off x="5334000" y="3532882"/>
            <a:ext cx="3316101" cy="1323439"/>
          </a:xfrm>
          <a:prstGeom prst="rect">
            <a:avLst/>
          </a:prstGeom>
          <a:noFill/>
        </p:spPr>
        <p:txBody>
          <a:bodyPr wrap="none" rtlCol="0">
            <a:spAutoFit/>
          </a:bodyPr>
          <a:lstStyle/>
          <a:p>
            <a:r>
              <a:rPr lang="en-US" sz="3200" dirty="0" smtClean="0"/>
              <a:t>Mike Friesen</a:t>
            </a:r>
          </a:p>
          <a:p>
            <a:r>
              <a:rPr lang="en-US" sz="2400" i="1" dirty="0" smtClean="0"/>
              <a:t>@</a:t>
            </a:r>
            <a:r>
              <a:rPr lang="en-US" sz="2400" i="1" dirty="0" err="1" smtClean="0"/>
              <a:t>mike_friesen</a:t>
            </a:r>
            <a:endParaRPr lang="en-US" sz="2400" i="1" dirty="0" smtClean="0"/>
          </a:p>
          <a:p>
            <a:r>
              <a:rPr lang="en-US" sz="2400" i="1" dirty="0"/>
              <a:t>friesenma05@gmail.com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7055056"/>
              </p:ext>
            </p:extLst>
          </p:nvPr>
        </p:nvGraphicFramePr>
        <p:xfrm>
          <a:off x="381000" y="1121678"/>
          <a:ext cx="2895600" cy="3412222"/>
        </p:xfrm>
        <a:graphic>
          <a:graphicData uri="http://schemas.openxmlformats.org/drawingml/2006/table">
            <a:tbl>
              <a:tblPr/>
              <a:tblGrid>
                <a:gridCol w="2895600"/>
              </a:tblGrid>
              <a:tr h="3412222">
                <a:tc>
                  <a:txBody>
                    <a:bodyPr/>
                    <a:lstStyle/>
                    <a:p>
                      <a:pPr marL="0" marR="0">
                        <a:lnSpc>
                          <a:spcPct val="107000"/>
                        </a:lnSpc>
                        <a:spcBef>
                          <a:spcPts val="0"/>
                        </a:spcBef>
                        <a:spcAft>
                          <a:spcPts val="800"/>
                        </a:spcAft>
                      </a:pPr>
                      <a:r>
                        <a:rPr lang="en-US" sz="3200" dirty="0" smtClean="0">
                          <a:solidFill>
                            <a:srgbClr val="595959"/>
                          </a:solidFill>
                          <a:latin typeface="Calibri Light"/>
                          <a:ea typeface="Calibri"/>
                          <a:cs typeface="Times New Roman"/>
                        </a:rPr>
                        <a:t>He was, in truth, bad because he was wild; he was wild because he was ugly. (IV.III.10)</a:t>
                      </a:r>
                      <a:endParaRPr lang="en-US" sz="3200" i="1" dirty="0">
                        <a:solidFill>
                          <a:srgbClr val="538135"/>
                        </a:solidFill>
                        <a:latin typeface="Calibri"/>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8418"/>
          <a:stretch/>
        </p:blipFill>
        <p:spPr>
          <a:xfrm>
            <a:off x="3733800" y="8938"/>
            <a:ext cx="5410200" cy="5744162"/>
          </a:xfrm>
          <a:prstGeom prst="rect">
            <a:avLst/>
          </a:prstGeom>
        </p:spPr>
      </p:pic>
    </p:spTree>
    <p:extLst>
      <p:ext uri="{BB962C8B-B14F-4D97-AF65-F5344CB8AC3E}">
        <p14:creationId xmlns:p14="http://schemas.microsoft.com/office/powerpoint/2010/main" val="31812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6016"/>
            <a:ext cx="3695700" cy="5683166"/>
          </a:xfrm>
          <a:prstGeom prst="rect">
            <a:avLst/>
          </a:prstGeom>
        </p:spPr>
      </p:pic>
    </p:spTree>
    <p:extLst>
      <p:ext uri="{BB962C8B-B14F-4D97-AF65-F5344CB8AC3E}">
        <p14:creationId xmlns:p14="http://schemas.microsoft.com/office/powerpoint/2010/main" val="126525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4267200" cy="5715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90475190"/>
              </p:ext>
            </p:extLst>
          </p:nvPr>
        </p:nvGraphicFramePr>
        <p:xfrm>
          <a:off x="381000" y="266700"/>
          <a:ext cx="3429000" cy="5225928"/>
        </p:xfrm>
        <a:graphic>
          <a:graphicData uri="http://schemas.openxmlformats.org/drawingml/2006/table">
            <a:tbl>
              <a:tblPr/>
              <a:tblGrid>
                <a:gridCol w="3429000"/>
              </a:tblGrid>
              <a:tr h="5225928">
                <a:tc>
                  <a:txBody>
                    <a:bodyPr/>
                    <a:lstStyle/>
                    <a:p>
                      <a:pPr marL="0" marR="0">
                        <a:lnSpc>
                          <a:spcPct val="107000"/>
                        </a:lnSpc>
                        <a:spcBef>
                          <a:spcPts val="0"/>
                        </a:spcBef>
                        <a:spcAft>
                          <a:spcPts val="800"/>
                        </a:spcAft>
                      </a:pPr>
                      <a:r>
                        <a:rPr lang="en-US" sz="2400" dirty="0" smtClean="0">
                          <a:solidFill>
                            <a:schemeClr val="bg1"/>
                          </a:solidFill>
                          <a:latin typeface="Calibri Light"/>
                          <a:ea typeface="Calibri"/>
                          <a:cs typeface="Times New Roman"/>
                        </a:rPr>
                        <a:t>Upon [the</a:t>
                      </a:r>
                      <a:r>
                        <a:rPr lang="en-US" sz="2400" baseline="0" dirty="0" smtClean="0">
                          <a:solidFill>
                            <a:schemeClr val="bg1"/>
                          </a:solidFill>
                          <a:latin typeface="Calibri Light"/>
                          <a:ea typeface="Calibri"/>
                          <a:cs typeface="Times New Roman"/>
                        </a:rPr>
                        <a:t> bridge]</a:t>
                      </a:r>
                      <a:r>
                        <a:rPr lang="en-US" sz="2400" dirty="0" smtClean="0">
                          <a:solidFill>
                            <a:schemeClr val="bg1"/>
                          </a:solidFill>
                          <a:latin typeface="Calibri Light"/>
                          <a:ea typeface="Calibri"/>
                          <a:cs typeface="Times New Roman"/>
                        </a:rPr>
                        <a:t> a vast horde of souls were tumbling toward heaven. There were whole companies of white trash, clean for the first time in their lives…and battalions of freaks and lunatics shouting and clapping and leaping like frogs.</a:t>
                      </a:r>
                    </a:p>
                    <a:p>
                      <a:pPr marL="0" marR="0">
                        <a:lnSpc>
                          <a:spcPct val="107000"/>
                        </a:lnSpc>
                        <a:spcBef>
                          <a:spcPts val="0"/>
                        </a:spcBef>
                        <a:spcAft>
                          <a:spcPts val="800"/>
                        </a:spcAft>
                      </a:pPr>
                      <a:r>
                        <a:rPr lang="en-US" sz="2400" i="1" dirty="0" smtClean="0">
                          <a:solidFill>
                            <a:schemeClr val="bg1"/>
                          </a:solidFill>
                          <a:latin typeface="Calibri Light"/>
                          <a:ea typeface="Calibri"/>
                          <a:cs typeface="Times New Roman"/>
                        </a:rPr>
                        <a:t>~ Flannery O’Connor, Revelation</a:t>
                      </a:r>
                      <a:endParaRPr lang="en-US" sz="2400" i="1" dirty="0">
                        <a:solidFill>
                          <a:schemeClr val="bg1"/>
                        </a:solidFill>
                        <a:latin typeface="Calibri"/>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375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3967219"/>
              </p:ext>
            </p:extLst>
          </p:nvPr>
        </p:nvGraphicFramePr>
        <p:xfrm>
          <a:off x="381000" y="266700"/>
          <a:ext cx="3429000" cy="5225928"/>
        </p:xfrm>
        <a:graphic>
          <a:graphicData uri="http://schemas.openxmlformats.org/drawingml/2006/table">
            <a:tbl>
              <a:tblPr/>
              <a:tblGrid>
                <a:gridCol w="3429000"/>
              </a:tblGrid>
              <a:tr h="5225928">
                <a:tc>
                  <a:txBody>
                    <a:bodyPr/>
                    <a:lstStyle/>
                    <a:p>
                      <a:pPr marL="0" marR="0">
                        <a:lnSpc>
                          <a:spcPct val="107000"/>
                        </a:lnSpc>
                        <a:spcBef>
                          <a:spcPts val="0"/>
                        </a:spcBef>
                        <a:spcAft>
                          <a:spcPts val="800"/>
                        </a:spcAft>
                      </a:pPr>
                      <a:r>
                        <a:rPr lang="en-US" sz="2400" dirty="0" smtClean="0">
                          <a:solidFill>
                            <a:srgbClr val="595959"/>
                          </a:solidFill>
                          <a:latin typeface="Calibri Light"/>
                          <a:ea typeface="Calibri"/>
                          <a:cs typeface="Times New Roman"/>
                        </a:rPr>
                        <a:t>“Few have stared at [the good] long enough to accept the fact that its face too is grotesque, that in us the good is something under construction.”</a:t>
                      </a:r>
                    </a:p>
                    <a:p>
                      <a:pPr marL="0" marR="0">
                        <a:lnSpc>
                          <a:spcPct val="107000"/>
                        </a:lnSpc>
                        <a:spcBef>
                          <a:spcPts val="0"/>
                        </a:spcBef>
                        <a:spcAft>
                          <a:spcPts val="800"/>
                        </a:spcAft>
                      </a:pPr>
                      <a:endParaRPr lang="en-US" sz="2400" dirty="0" smtClean="0">
                        <a:solidFill>
                          <a:srgbClr val="595959"/>
                        </a:solidFill>
                        <a:latin typeface="Calibri Light"/>
                        <a:ea typeface="Calibri"/>
                        <a:cs typeface="Times New Roman"/>
                      </a:endParaRPr>
                    </a:p>
                    <a:p>
                      <a:pPr marL="0" marR="0">
                        <a:lnSpc>
                          <a:spcPct val="107000"/>
                        </a:lnSpc>
                        <a:spcBef>
                          <a:spcPts val="0"/>
                        </a:spcBef>
                        <a:spcAft>
                          <a:spcPts val="800"/>
                        </a:spcAft>
                      </a:pPr>
                      <a:r>
                        <a:rPr lang="en-US" sz="2400" i="1" dirty="0" smtClean="0">
                          <a:solidFill>
                            <a:srgbClr val="595959"/>
                          </a:solidFill>
                          <a:latin typeface="Calibri Light"/>
                          <a:ea typeface="Calibri"/>
                          <a:cs typeface="Times New Roman"/>
                        </a:rPr>
                        <a:t>~ Intro to </a:t>
                      </a:r>
                      <a:r>
                        <a:rPr lang="en-US" sz="2400" i="0" dirty="0" smtClean="0">
                          <a:solidFill>
                            <a:srgbClr val="595959"/>
                          </a:solidFill>
                          <a:latin typeface="Calibri Light"/>
                          <a:ea typeface="Calibri"/>
                          <a:cs typeface="Times New Roman"/>
                        </a:rPr>
                        <a:t>A Memoir of Mary Ann</a:t>
                      </a:r>
                      <a:endParaRPr lang="en-US" sz="2400" i="1" dirty="0">
                        <a:solidFill>
                          <a:srgbClr val="538135"/>
                        </a:solidFill>
                        <a:latin typeface="Calibri"/>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099" y="-3837"/>
            <a:ext cx="4562901" cy="5718837"/>
          </a:xfrm>
          <a:prstGeom prst="rect">
            <a:avLst/>
          </a:prstGeom>
        </p:spPr>
      </p:pic>
    </p:spTree>
    <p:extLst>
      <p:ext uri="{BB962C8B-B14F-4D97-AF65-F5344CB8AC3E}">
        <p14:creationId xmlns:p14="http://schemas.microsoft.com/office/powerpoint/2010/main" val="430320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671558"/>
              </p:ext>
            </p:extLst>
          </p:nvPr>
        </p:nvGraphicFramePr>
        <p:xfrm>
          <a:off x="381000" y="266700"/>
          <a:ext cx="5638800" cy="5225928"/>
        </p:xfrm>
        <a:graphic>
          <a:graphicData uri="http://schemas.openxmlformats.org/drawingml/2006/table">
            <a:tbl>
              <a:tblPr/>
              <a:tblGrid>
                <a:gridCol w="5638800"/>
              </a:tblGrid>
              <a:tr h="5225928">
                <a:tc>
                  <a:txBody>
                    <a:bodyPr/>
                    <a:lstStyle/>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“The beloved and the friend are the immediate and direct objects of immediate love, the choice of passion and of inclination. And what is the ugly? It is the neighbor, whom one shall love. … true love is love for the neighbor, or it is not to find the lovable object but to find the un-lovable object lovable” </a:t>
                      </a:r>
                    </a:p>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a:t>
                      </a:r>
                      <a:r>
                        <a:rPr lang="en-US" sz="2800" i="1" dirty="0" smtClean="0">
                          <a:solidFill>
                            <a:srgbClr val="595959"/>
                          </a:solidFill>
                          <a:latin typeface="Calibri Light"/>
                          <a:ea typeface="Calibri"/>
                          <a:cs typeface="Times New Roman"/>
                        </a:rPr>
                        <a:t>Works</a:t>
                      </a:r>
                      <a:r>
                        <a:rPr lang="en-US" sz="2800" i="1" baseline="0" dirty="0" smtClean="0">
                          <a:solidFill>
                            <a:srgbClr val="595959"/>
                          </a:solidFill>
                          <a:latin typeface="Calibri Light"/>
                          <a:ea typeface="Calibri"/>
                          <a:cs typeface="Times New Roman"/>
                        </a:rPr>
                        <a:t> of Love, </a:t>
                      </a:r>
                      <a:r>
                        <a:rPr lang="en-US" sz="2800" i="1" dirty="0" smtClean="0">
                          <a:solidFill>
                            <a:srgbClr val="595959"/>
                          </a:solidFill>
                          <a:latin typeface="Calibri Light"/>
                          <a:ea typeface="Calibri"/>
                          <a:cs typeface="Times New Roman"/>
                        </a:rPr>
                        <a:t>pp. 373-4).</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043" y="-34089"/>
            <a:ext cx="2786957" cy="5718837"/>
          </a:xfrm>
          <a:prstGeom prst="rect">
            <a:avLst/>
          </a:prstGeom>
        </p:spPr>
      </p:pic>
    </p:spTree>
    <p:extLst>
      <p:ext uri="{BB962C8B-B14F-4D97-AF65-F5344CB8AC3E}">
        <p14:creationId xmlns:p14="http://schemas.microsoft.com/office/powerpoint/2010/main" val="1663554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0959123"/>
              </p:ext>
            </p:extLst>
          </p:nvPr>
        </p:nvGraphicFramePr>
        <p:xfrm>
          <a:off x="457201" y="1333500"/>
          <a:ext cx="7696200" cy="4114800"/>
        </p:xfrm>
        <a:graphic>
          <a:graphicData uri="http://schemas.openxmlformats.org/drawingml/2006/table">
            <a:tbl>
              <a:tblPr/>
              <a:tblGrid>
                <a:gridCol w="3848100"/>
                <a:gridCol w="3848100"/>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99946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1395263"/>
              </p:ext>
            </p:extLst>
          </p:nvPr>
        </p:nvGraphicFramePr>
        <p:xfrm>
          <a:off x="838200" y="723900"/>
          <a:ext cx="7696200" cy="3581400"/>
        </p:xfrm>
        <a:graphic>
          <a:graphicData uri="http://schemas.openxmlformats.org/drawingml/2006/table">
            <a:tbl>
              <a:tblPr/>
              <a:tblGrid>
                <a:gridCol w="7696200"/>
              </a:tblGrid>
              <a:tr h="3581400">
                <a:tc>
                  <a:txBody>
                    <a:bodyPr/>
                    <a:lstStyle/>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“Now you are the body of Christ, and each one of you is a part of it.”</a:t>
                      </a:r>
                    </a:p>
                    <a:p>
                      <a:pPr marL="0" marR="0" algn="r">
                        <a:lnSpc>
                          <a:spcPct val="107000"/>
                        </a:lnSpc>
                        <a:spcBef>
                          <a:spcPts val="0"/>
                        </a:spcBef>
                        <a:spcAft>
                          <a:spcPts val="800"/>
                        </a:spcAft>
                      </a:pPr>
                      <a:r>
                        <a:rPr lang="en-US" sz="2800" i="1" dirty="0" smtClean="0">
                          <a:solidFill>
                            <a:srgbClr val="595959"/>
                          </a:solidFill>
                          <a:latin typeface="Calibri Light"/>
                          <a:ea typeface="Calibri"/>
                          <a:cs typeface="Times New Roman"/>
                        </a:rPr>
                        <a:t>~ 1 Corinthians 12:27, NIV</a:t>
                      </a:r>
                    </a:p>
                    <a:p>
                      <a:pPr marL="0" marR="0" algn="r">
                        <a:lnSpc>
                          <a:spcPct val="107000"/>
                        </a:lnSpc>
                        <a:spcBef>
                          <a:spcPts val="0"/>
                        </a:spcBef>
                        <a:spcAft>
                          <a:spcPts val="800"/>
                        </a:spcAft>
                      </a:pPr>
                      <a:endParaRPr lang="en-US" sz="2800" i="1" dirty="0" smtClean="0">
                        <a:solidFill>
                          <a:srgbClr val="595959"/>
                        </a:solidFill>
                        <a:latin typeface="Calibri Light"/>
                        <a:ea typeface="Calibri"/>
                        <a:cs typeface="Times New Roman"/>
                      </a:endParaRPr>
                    </a:p>
                    <a:p>
                      <a:pPr marL="0" marR="0" algn="r">
                        <a:lnSpc>
                          <a:spcPct val="107000"/>
                        </a:lnSpc>
                        <a:spcBef>
                          <a:spcPts val="0"/>
                        </a:spcBef>
                        <a:spcAft>
                          <a:spcPts val="800"/>
                        </a:spcAft>
                      </a:pPr>
                      <a:r>
                        <a:rPr lang="en-US" sz="2800" i="0" dirty="0" smtClean="0">
                          <a:solidFill>
                            <a:srgbClr val="595959"/>
                          </a:solidFill>
                          <a:latin typeface="Calibri Light"/>
                          <a:ea typeface="Calibri"/>
                          <a:cs typeface="Times New Roman"/>
                        </a:rPr>
                        <a:t>“It takes the whole Church to know the whole truth.”</a:t>
                      </a:r>
                    </a:p>
                    <a:p>
                      <a:pPr marL="0" marR="0" algn="r">
                        <a:lnSpc>
                          <a:spcPct val="107000"/>
                        </a:lnSpc>
                        <a:spcBef>
                          <a:spcPts val="0"/>
                        </a:spcBef>
                        <a:spcAft>
                          <a:spcPts val="800"/>
                        </a:spcAft>
                      </a:pPr>
                      <a:r>
                        <a:rPr lang="en-US" sz="2800" i="1" dirty="0" smtClean="0">
                          <a:solidFill>
                            <a:srgbClr val="595959"/>
                          </a:solidFill>
                          <a:latin typeface="Calibri Light"/>
                          <a:ea typeface="Calibri"/>
                          <a:cs typeface="Times New Roman"/>
                        </a:rPr>
                        <a:t>~ Rowan Williams</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Rectangle 2"/>
          <p:cNvSpPr/>
          <p:nvPr/>
        </p:nvSpPr>
        <p:spPr>
          <a:xfrm>
            <a:off x="1" y="4658590"/>
            <a:ext cx="9144000" cy="1056410"/>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Presence</a:t>
            </a:r>
            <a:endParaRPr lang="en-US" sz="3600" i="1" dirty="0">
              <a:solidFill>
                <a:schemeClr val="tx1"/>
              </a:solidFill>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295819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3281871"/>
              </p:ext>
            </p:extLst>
          </p:nvPr>
        </p:nvGraphicFramePr>
        <p:xfrm>
          <a:off x="381000" y="1028700"/>
          <a:ext cx="3733800" cy="3543300"/>
        </p:xfrm>
        <a:graphic>
          <a:graphicData uri="http://schemas.openxmlformats.org/drawingml/2006/table">
            <a:tbl>
              <a:tblPr/>
              <a:tblGrid>
                <a:gridCol w="3733800"/>
              </a:tblGrid>
              <a:tr h="3543300">
                <a:tc>
                  <a:txBody>
                    <a:bodyPr/>
                    <a:lstStyle/>
                    <a:p>
                      <a:pPr marL="0" marR="0">
                        <a:lnSpc>
                          <a:spcPct val="107000"/>
                        </a:lnSpc>
                        <a:spcBef>
                          <a:spcPts val="0"/>
                        </a:spcBef>
                        <a:spcAft>
                          <a:spcPts val="800"/>
                        </a:spcAft>
                      </a:pPr>
                      <a:endParaRPr lang="en-US" sz="2800" dirty="0" smtClean="0">
                        <a:solidFill>
                          <a:srgbClr val="595959"/>
                        </a:solidFill>
                        <a:latin typeface="Calibri Light"/>
                        <a:ea typeface="Calibri"/>
                        <a:cs typeface="Times New Roman"/>
                      </a:endParaRPr>
                    </a:p>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“[T]here is no goodness that is not bodily and realistic and local.”</a:t>
                      </a:r>
                      <a:endParaRPr lang="en-US" sz="2800" i="1" dirty="0" smtClean="0">
                        <a:solidFill>
                          <a:srgbClr val="595959"/>
                        </a:solidFill>
                        <a:latin typeface="Calibri Light"/>
                        <a:ea typeface="Calibri"/>
                        <a:cs typeface="Times New Roman"/>
                      </a:endParaRPr>
                    </a:p>
                    <a:p>
                      <a:pPr marL="0" marR="0">
                        <a:lnSpc>
                          <a:spcPct val="107000"/>
                        </a:lnSpc>
                        <a:spcBef>
                          <a:spcPts val="0"/>
                        </a:spcBef>
                        <a:spcAft>
                          <a:spcPts val="800"/>
                        </a:spcAft>
                      </a:pPr>
                      <a:r>
                        <a:rPr lang="en-US" sz="2800" i="1" dirty="0" smtClean="0">
                          <a:solidFill>
                            <a:srgbClr val="595959"/>
                          </a:solidFill>
                          <a:latin typeface="Calibri Light"/>
                          <a:ea typeface="Calibri"/>
                          <a:cs typeface="Times New Roman"/>
                        </a:rPr>
                        <a:t>- Rowan Williams</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328" y="1028700"/>
            <a:ext cx="4760672" cy="3543300"/>
          </a:xfrm>
          <a:prstGeom prst="rect">
            <a:avLst/>
          </a:prstGeom>
        </p:spPr>
      </p:pic>
      <p:sp>
        <p:nvSpPr>
          <p:cNvPr id="5" name="Rectangle 4"/>
          <p:cNvSpPr/>
          <p:nvPr/>
        </p:nvSpPr>
        <p:spPr>
          <a:xfrm>
            <a:off x="1" y="4658590"/>
            <a:ext cx="9144000" cy="1056410"/>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Presence</a:t>
            </a:r>
            <a:endParaRPr lang="en-US" sz="3600" i="1" dirty="0">
              <a:solidFill>
                <a:schemeClr val="tx1"/>
              </a:solidFill>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458630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8662029"/>
              </p:ext>
            </p:extLst>
          </p:nvPr>
        </p:nvGraphicFramePr>
        <p:xfrm>
          <a:off x="457201" y="1333500"/>
          <a:ext cx="7696200" cy="4114800"/>
        </p:xfrm>
        <a:graphic>
          <a:graphicData uri="http://schemas.openxmlformats.org/drawingml/2006/table">
            <a:tbl>
              <a:tblPr/>
              <a:tblGrid>
                <a:gridCol w="3848100"/>
                <a:gridCol w="3848100"/>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1745502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6566401"/>
              </p:ext>
            </p:extLst>
          </p:nvPr>
        </p:nvGraphicFramePr>
        <p:xfrm>
          <a:off x="381000" y="1409700"/>
          <a:ext cx="8305800" cy="2781300"/>
        </p:xfrm>
        <a:graphic>
          <a:graphicData uri="http://schemas.openxmlformats.org/drawingml/2006/table">
            <a:tbl>
              <a:tblPr/>
              <a:tblGrid>
                <a:gridCol w="8305800"/>
              </a:tblGrid>
              <a:tr h="2781300">
                <a:tc>
                  <a:txBody>
                    <a:bodyPr/>
                    <a:lstStyle/>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“The movement that Jesus begins is constituted by people who believe that they have all the time in the world, made possible by God’s patience, to challenge the world’s impatient violence by cross and resurrection.” </a:t>
                      </a:r>
                    </a:p>
                    <a:p>
                      <a:pPr marL="0" marR="0" algn="r">
                        <a:lnSpc>
                          <a:spcPct val="107000"/>
                        </a:lnSpc>
                        <a:spcBef>
                          <a:spcPts val="0"/>
                        </a:spcBef>
                        <a:spcAft>
                          <a:spcPts val="800"/>
                        </a:spcAft>
                      </a:pPr>
                      <a:r>
                        <a:rPr lang="en-US" sz="2800" i="1" dirty="0" smtClean="0">
                          <a:solidFill>
                            <a:srgbClr val="595959"/>
                          </a:solidFill>
                          <a:latin typeface="Calibri Light"/>
                          <a:ea typeface="Calibri"/>
                          <a:cs typeface="Times New Roman"/>
                        </a:rPr>
                        <a:t>~ Stanley </a:t>
                      </a:r>
                      <a:r>
                        <a:rPr lang="en-US" sz="2800" i="1" dirty="0" err="1" smtClean="0">
                          <a:solidFill>
                            <a:srgbClr val="595959"/>
                          </a:solidFill>
                          <a:latin typeface="Calibri Light"/>
                          <a:ea typeface="Calibri"/>
                          <a:cs typeface="Times New Roman"/>
                        </a:rPr>
                        <a:t>Hauerwas</a:t>
                      </a:r>
                      <a:endParaRPr lang="en-US" sz="2800" i="1" dirty="0" smtClean="0">
                        <a:solidFill>
                          <a:srgbClr val="595959"/>
                        </a:solidFill>
                        <a:latin typeface="Calibri Light"/>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5" name="Rectangle 4"/>
          <p:cNvSpPr/>
          <p:nvPr/>
        </p:nvSpPr>
        <p:spPr>
          <a:xfrm>
            <a:off x="1" y="4658590"/>
            <a:ext cx="9144000" cy="1056410"/>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Patience</a:t>
            </a:r>
            <a:endParaRPr lang="en-US" sz="3600" i="1" dirty="0">
              <a:solidFill>
                <a:schemeClr val="tx1"/>
              </a:solidFill>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815161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14037"/>
            <a:ext cx="4399902" cy="5757685"/>
          </a:xfrm>
          <a:prstGeom prst="rect">
            <a:avLst/>
          </a:prstGeom>
        </p:spPr>
      </p:pic>
    </p:spTree>
    <p:extLst>
      <p:ext uri="{BB962C8B-B14F-4D97-AF65-F5344CB8AC3E}">
        <p14:creationId xmlns:p14="http://schemas.microsoft.com/office/powerpoint/2010/main" val="601764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405944"/>
              </p:ext>
            </p:extLst>
          </p:nvPr>
        </p:nvGraphicFramePr>
        <p:xfrm>
          <a:off x="457199" y="1333500"/>
          <a:ext cx="8686800" cy="4114800"/>
        </p:xfrm>
        <a:graphic>
          <a:graphicData uri="http://schemas.openxmlformats.org/drawingml/2006/table">
            <a:tbl>
              <a:tblPr/>
              <a:tblGrid>
                <a:gridCol w="3733801"/>
                <a:gridCol w="4952999"/>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1525603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dow.CH\Downloads\body-1320555-1280x96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74"/>
          <a:stretch/>
        </p:blipFill>
        <p:spPr bwMode="auto">
          <a:xfrm>
            <a:off x="0" y="0"/>
            <a:ext cx="9169079"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571500"/>
            <a:ext cx="6629400" cy="1569660"/>
          </a:xfrm>
          <a:prstGeom prst="rect">
            <a:avLst/>
          </a:prstGeom>
          <a:noFill/>
        </p:spPr>
        <p:txBody>
          <a:bodyPr wrap="square" rtlCol="0">
            <a:spAutoFit/>
          </a:bodyPr>
          <a:lstStyle/>
          <a:p>
            <a:pPr algn="r"/>
            <a:r>
              <a:rPr lang="en-US" sz="4800" dirty="0">
                <a:latin typeface="Adobe Garamond Pro" charset="0"/>
                <a:ea typeface="Adobe Garamond Pro" charset="0"/>
                <a:cs typeface="Adobe Garamond Pro" charset="0"/>
              </a:rPr>
              <a:t>t</a:t>
            </a:r>
            <a:r>
              <a:rPr lang="en-US" sz="4800" dirty="0" smtClean="0">
                <a:latin typeface="Adobe Garamond Pro" charset="0"/>
                <a:ea typeface="Adobe Garamond Pro" charset="0"/>
                <a:cs typeface="Adobe Garamond Pro" charset="0"/>
              </a:rPr>
              <a:t>his is my body…</a:t>
            </a:r>
          </a:p>
          <a:p>
            <a:pPr algn="r"/>
            <a:r>
              <a:rPr lang="en-US" sz="4800" dirty="0">
                <a:latin typeface="Adobe Garamond Pro" charset="0"/>
                <a:ea typeface="Adobe Garamond Pro" charset="0"/>
                <a:cs typeface="Adobe Garamond Pro" charset="0"/>
              </a:rPr>
              <a:t>b</a:t>
            </a:r>
            <a:r>
              <a:rPr lang="en-US" sz="4800" dirty="0" smtClean="0">
                <a:latin typeface="Adobe Garamond Pro" charset="0"/>
                <a:ea typeface="Adobe Garamond Pro" charset="0"/>
                <a:cs typeface="Adobe Garamond Pro" charset="0"/>
              </a:rPr>
              <a:t>roken for you</a:t>
            </a:r>
            <a:endParaRPr lang="en-US" sz="48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3577719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4474053"/>
              </p:ext>
            </p:extLst>
          </p:nvPr>
        </p:nvGraphicFramePr>
        <p:xfrm>
          <a:off x="457200" y="1181100"/>
          <a:ext cx="8001000" cy="2987040"/>
        </p:xfrm>
        <a:graphic>
          <a:graphicData uri="http://schemas.openxmlformats.org/drawingml/2006/table">
            <a:tbl>
              <a:tblPr/>
              <a:tblGrid>
                <a:gridCol w="8001000"/>
              </a:tblGrid>
              <a:tr h="2556510">
                <a:tc>
                  <a:txBody>
                    <a:bodyPr/>
                    <a:lstStyle/>
                    <a:p>
                      <a:pPr marL="0" marR="0">
                        <a:lnSpc>
                          <a:spcPct val="107000"/>
                        </a:lnSpc>
                        <a:spcBef>
                          <a:spcPts val="0"/>
                        </a:spcBef>
                        <a:spcAft>
                          <a:spcPts val="800"/>
                        </a:spcAft>
                      </a:pPr>
                      <a:r>
                        <a:rPr lang="en-US" sz="2800" dirty="0" smtClean="0">
                          <a:solidFill>
                            <a:srgbClr val="595959"/>
                          </a:solidFill>
                          <a:latin typeface="Calibri Light"/>
                          <a:ea typeface="Calibri"/>
                          <a:cs typeface="Times New Roman"/>
                        </a:rPr>
                        <a:t>"To consume the Eucharist is an act of </a:t>
                      </a:r>
                      <a:r>
                        <a:rPr lang="en-US" sz="2800" dirty="0" err="1" smtClean="0">
                          <a:solidFill>
                            <a:srgbClr val="595959"/>
                          </a:solidFill>
                          <a:latin typeface="Calibri Light"/>
                          <a:ea typeface="Calibri"/>
                          <a:cs typeface="Times New Roman"/>
                        </a:rPr>
                        <a:t>anticonsumption</a:t>
                      </a:r>
                      <a:r>
                        <a:rPr lang="en-US" sz="2800" dirty="0" smtClean="0">
                          <a:solidFill>
                            <a:srgbClr val="595959"/>
                          </a:solidFill>
                          <a:latin typeface="Calibri Light"/>
                          <a:ea typeface="Calibri"/>
                          <a:cs typeface="Times New Roman"/>
                        </a:rPr>
                        <a:t>, for here to consume is to be consumed, to be taken up into participation in something larger than the self, yet in a way in which the identity of the self is paradoxically secured“</a:t>
                      </a:r>
                    </a:p>
                    <a:p>
                      <a:pPr marL="0" marR="0" algn="r">
                        <a:lnSpc>
                          <a:spcPct val="107000"/>
                        </a:lnSpc>
                        <a:spcBef>
                          <a:spcPts val="0"/>
                        </a:spcBef>
                        <a:spcAft>
                          <a:spcPts val="800"/>
                        </a:spcAft>
                      </a:pPr>
                      <a:r>
                        <a:rPr lang="en-US" sz="2800" i="1" dirty="0" smtClean="0">
                          <a:solidFill>
                            <a:srgbClr val="595959"/>
                          </a:solidFill>
                          <a:latin typeface="Calibri Light"/>
                          <a:ea typeface="Calibri"/>
                          <a:cs typeface="Times New Roman"/>
                        </a:rPr>
                        <a:t>~ William T Cavanaugh</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Rectangle 2"/>
          <p:cNvSpPr/>
          <p:nvPr/>
        </p:nvSpPr>
        <p:spPr>
          <a:xfrm>
            <a:off x="1" y="4658590"/>
            <a:ext cx="9144000" cy="1056410"/>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smtClean="0">
                <a:solidFill>
                  <a:schemeClr val="tx1"/>
                </a:solidFill>
                <a:latin typeface="Adobe Garamond Pro" charset="0"/>
                <a:ea typeface="Adobe Garamond Pro" charset="0"/>
                <a:cs typeface="Adobe Garamond Pro" charset="0"/>
              </a:rPr>
              <a:t>Participation</a:t>
            </a:r>
            <a:endParaRPr lang="en-US" sz="3600" i="1" dirty="0">
              <a:solidFill>
                <a:schemeClr val="tx1"/>
              </a:solidFill>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646210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dow.CH\OneDrive\Work\Photos\Graphics\taken, blessed, broken, given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926"/>
            <a:ext cx="4203256" cy="571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1805791"/>
              </p:ext>
            </p:extLst>
          </p:nvPr>
        </p:nvGraphicFramePr>
        <p:xfrm>
          <a:off x="457201" y="266701"/>
          <a:ext cx="4343399" cy="5181600"/>
        </p:xfrm>
        <a:graphic>
          <a:graphicData uri="http://schemas.openxmlformats.org/drawingml/2006/table">
            <a:tbl>
              <a:tblPr/>
              <a:tblGrid>
                <a:gridCol w="4343399"/>
              </a:tblGrid>
              <a:tr h="5181600">
                <a:tc>
                  <a:txBody>
                    <a:bodyPr/>
                    <a:lstStyle/>
                    <a:p>
                      <a:pPr marL="0" marR="0">
                        <a:lnSpc>
                          <a:spcPct val="107000"/>
                        </a:lnSpc>
                        <a:spcBef>
                          <a:spcPts val="0"/>
                        </a:spcBef>
                        <a:spcAft>
                          <a:spcPts val="0"/>
                        </a:spcAft>
                      </a:pPr>
                      <a:r>
                        <a:rPr lang="en-CA" sz="2400" dirty="0" smtClean="0">
                          <a:solidFill>
                            <a:srgbClr val="595959"/>
                          </a:solidFill>
                          <a:latin typeface="Calibri Light"/>
                          <a:ea typeface="Calibri"/>
                          <a:cs typeface="Libre Baskerville"/>
                        </a:rPr>
                        <a:t>“</a:t>
                      </a:r>
                      <a:r>
                        <a:rPr lang="en-US" sz="2400" dirty="0" smtClean="0">
                          <a:solidFill>
                            <a:srgbClr val="595959"/>
                          </a:solidFill>
                          <a:latin typeface="Calibri Light"/>
                          <a:ea typeface="Calibri"/>
                          <a:cs typeface="Libre Baskerville"/>
                        </a:rPr>
                        <a:t>We are to touch people with a deep respect -- to touch them with tenderness. Our hands, and not just our voices, may become vehicles of the love of Jesus. The Word became flesh, that our flesh may become word. Our flesh, through the power of the Holy Spirit, can reveal to people their value -- that they are cherished and loved by God.</a:t>
                      </a:r>
                    </a:p>
                    <a:p>
                      <a:pPr marL="0" marR="0" algn="r">
                        <a:lnSpc>
                          <a:spcPct val="107000"/>
                        </a:lnSpc>
                        <a:spcBef>
                          <a:spcPts val="0"/>
                        </a:spcBef>
                        <a:spcAft>
                          <a:spcPts val="0"/>
                        </a:spcAft>
                      </a:pPr>
                      <a:r>
                        <a:rPr lang="en-CA" sz="2400" i="1" dirty="0" smtClean="0">
                          <a:solidFill>
                            <a:srgbClr val="595959"/>
                          </a:solidFill>
                          <a:latin typeface="Calibri Light"/>
                          <a:ea typeface="Calibri"/>
                          <a:cs typeface="Libre Baskerville"/>
                        </a:rPr>
                        <a:t>~ Jean Vanier</a:t>
                      </a:r>
                      <a:endParaRPr lang="en-US" sz="2000" dirty="0">
                        <a:solidFill>
                          <a:srgbClr val="538135"/>
                        </a:solidFill>
                        <a:latin typeface="Calibri"/>
                        <a:ea typeface="Calibri"/>
                        <a:cs typeface="Times New Roman"/>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pic>
        <p:nvPicPr>
          <p:cNvPr id="19457" name="Picture 1" descr="E:\Personal Data\Pictures\Family Retreat\2014 Photos\Key Pics\CH Family Retreat 2014  (607).JPG"/>
          <p:cNvPicPr>
            <a:picLocks noChangeAspect="1" noChangeArrowheads="1"/>
          </p:cNvPicPr>
          <p:nvPr/>
        </p:nvPicPr>
        <p:blipFill>
          <a:blip r:embed="rId3" cstate="print"/>
          <a:stretch>
            <a:fillRect/>
          </a:stretch>
        </p:blipFill>
        <p:spPr bwMode="auto">
          <a:xfrm>
            <a:off x="5334000" y="0"/>
            <a:ext cx="3810000" cy="57150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21632" y="419100"/>
            <a:ext cx="7924799" cy="1938992"/>
          </a:xfrm>
          <a:prstGeom prst="rect">
            <a:avLst/>
          </a:prstGeom>
          <a:noFill/>
        </p:spPr>
        <p:txBody>
          <a:bodyPr wrap="square" rtlCol="0">
            <a:spAutoFit/>
          </a:bodyPr>
          <a:lstStyle/>
          <a:p>
            <a:r>
              <a:rPr lang="en-US" sz="2400" dirty="0">
                <a:solidFill>
                  <a:schemeClr val="bg1"/>
                </a:solidFill>
              </a:rPr>
              <a:t>“My soul is consumed with sorrow to the point of death. Stay here and keep watch with Me</a:t>
            </a:r>
            <a:r>
              <a:rPr lang="en-US" sz="2400" dirty="0" smtClean="0">
                <a:solidFill>
                  <a:schemeClr val="bg1"/>
                </a:solidFill>
              </a:rPr>
              <a:t>.”</a:t>
            </a:r>
          </a:p>
          <a:p>
            <a:endParaRPr lang="en-US" sz="2400" dirty="0">
              <a:solidFill>
                <a:schemeClr val="bg1"/>
              </a:solidFill>
            </a:endParaRPr>
          </a:p>
          <a:p>
            <a:r>
              <a:rPr lang="en-US" sz="2400" dirty="0" smtClean="0">
                <a:solidFill>
                  <a:schemeClr val="bg1"/>
                </a:solidFill>
              </a:rPr>
              <a:t>”Watch </a:t>
            </a:r>
            <a:r>
              <a:rPr lang="en-US" sz="2400" dirty="0">
                <a:solidFill>
                  <a:schemeClr val="bg1"/>
                </a:solidFill>
              </a:rPr>
              <a:t>and pray so that you </a:t>
            </a:r>
            <a:r>
              <a:rPr lang="en-US" sz="2400" dirty="0" smtClean="0">
                <a:solidFill>
                  <a:schemeClr val="bg1"/>
                </a:solidFill>
              </a:rPr>
              <a:t>will not </a:t>
            </a:r>
            <a:r>
              <a:rPr lang="en-US" sz="2400" dirty="0">
                <a:solidFill>
                  <a:schemeClr val="bg1"/>
                </a:solidFill>
              </a:rPr>
              <a:t>fall into temptation. </a:t>
            </a:r>
          </a:p>
          <a:p>
            <a:r>
              <a:rPr lang="en-US" sz="2400" dirty="0" smtClean="0">
                <a:solidFill>
                  <a:schemeClr val="bg1"/>
                </a:solidFill>
              </a:rPr>
              <a:t>The </a:t>
            </a:r>
            <a:r>
              <a:rPr lang="en-US" sz="2400" dirty="0">
                <a:solidFill>
                  <a:schemeClr val="bg1"/>
                </a:solidFill>
              </a:rPr>
              <a:t>spirit is willing, but the flesh is weak."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8889" b="38889"/>
          <a:stretch/>
        </p:blipFill>
        <p:spPr>
          <a:xfrm>
            <a:off x="12032" y="2817395"/>
            <a:ext cx="9144000" cy="2895600"/>
          </a:xfrm>
          <a:prstGeom prst="rect">
            <a:avLst/>
          </a:prstGeom>
        </p:spPr>
      </p:pic>
    </p:spTree>
    <p:extLst>
      <p:ext uri="{BB962C8B-B14F-4D97-AF65-F5344CB8AC3E}">
        <p14:creationId xmlns:p14="http://schemas.microsoft.com/office/powerpoint/2010/main" val="2061938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80000"/>
                    </a14:imgEffect>
                  </a14:imgLayer>
                </a14:imgProps>
              </a:ext>
              <a:ext uri="{28A0092B-C50C-407E-A947-70E740481C1C}">
                <a14:useLocalDpi xmlns:a14="http://schemas.microsoft.com/office/drawing/2010/main" val="0"/>
              </a:ext>
            </a:extLst>
          </a:blip>
          <a:stretch>
            <a:fillRect/>
          </a:stretch>
        </p:blipFill>
        <p:spPr>
          <a:xfrm>
            <a:off x="0" y="-178892"/>
            <a:ext cx="9161478" cy="6084392"/>
          </a:xfrm>
          <a:prstGeom prst="rect">
            <a:avLst/>
          </a:prstGeom>
        </p:spPr>
      </p:pic>
    </p:spTree>
    <p:extLst>
      <p:ext uri="{BB962C8B-B14F-4D97-AF65-F5344CB8AC3E}">
        <p14:creationId xmlns:p14="http://schemas.microsoft.com/office/powerpoint/2010/main" val="159588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96" r="182"/>
          <a:stretch/>
        </p:blipFill>
        <p:spPr>
          <a:xfrm>
            <a:off x="-228600" y="-7816"/>
            <a:ext cx="9601200" cy="5741866"/>
          </a:xfrm>
          <a:prstGeom prst="rect">
            <a:avLst/>
          </a:prstGeom>
        </p:spPr>
      </p:pic>
      <p:sp>
        <p:nvSpPr>
          <p:cNvPr id="3" name="TextBox 2"/>
          <p:cNvSpPr txBox="1"/>
          <p:nvPr/>
        </p:nvSpPr>
        <p:spPr>
          <a:xfrm>
            <a:off x="6172200" y="800100"/>
            <a:ext cx="2513830" cy="2062103"/>
          </a:xfrm>
          <a:prstGeom prst="rect">
            <a:avLst/>
          </a:prstGeom>
          <a:noFill/>
        </p:spPr>
        <p:txBody>
          <a:bodyPr wrap="none" rtlCol="0">
            <a:spAutoFit/>
          </a:bodyPr>
          <a:lstStyle/>
          <a:p>
            <a:r>
              <a:rPr lang="en-US" sz="3200" dirty="0" smtClean="0">
                <a:solidFill>
                  <a:schemeClr val="bg1"/>
                </a:solidFill>
              </a:rPr>
              <a:t>Louis C. K. </a:t>
            </a:r>
          </a:p>
          <a:p>
            <a:r>
              <a:rPr lang="en-US" sz="3200" dirty="0" smtClean="0">
                <a:solidFill>
                  <a:schemeClr val="bg1"/>
                </a:solidFill>
              </a:rPr>
              <a:t>Mild Racism</a:t>
            </a:r>
          </a:p>
          <a:p>
            <a:endParaRPr lang="en-US" sz="3200" i="1" dirty="0" smtClean="0">
              <a:solidFill>
                <a:schemeClr val="bg1"/>
              </a:solidFill>
            </a:endParaRPr>
          </a:p>
          <a:p>
            <a:r>
              <a:rPr lang="en-US" sz="3200" i="1" dirty="0" smtClean="0">
                <a:solidFill>
                  <a:schemeClr val="bg1"/>
                </a:solidFill>
              </a:rPr>
              <a:t>Mild ableism?</a:t>
            </a:r>
            <a:endParaRPr lang="en-US" sz="3200" i="1" dirty="0">
              <a:solidFill>
                <a:schemeClr val="bg1"/>
              </a:solidFill>
            </a:endParaRPr>
          </a:p>
        </p:txBody>
      </p:sp>
    </p:spTree>
    <p:extLst>
      <p:ext uri="{BB962C8B-B14F-4D97-AF65-F5344CB8AC3E}">
        <p14:creationId xmlns:p14="http://schemas.microsoft.com/office/powerpoint/2010/main" val="7187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11005500"/>
              </p:ext>
            </p:extLst>
          </p:nvPr>
        </p:nvGraphicFramePr>
        <p:xfrm>
          <a:off x="457201" y="1333500"/>
          <a:ext cx="7696200" cy="4114800"/>
        </p:xfrm>
        <a:graphic>
          <a:graphicData uri="http://schemas.openxmlformats.org/drawingml/2006/table">
            <a:tbl>
              <a:tblPr/>
              <a:tblGrid>
                <a:gridCol w="3848100"/>
                <a:gridCol w="3848100"/>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dobe Garamond Pro"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dobe Garamond Pro" charset="0"/>
                          <a:ea typeface="Adobe Garamond Pro" charset="0"/>
                          <a:cs typeface="Adobe Garamond Pro" charset="0"/>
                        </a:rPr>
                        <a:t>2.</a:t>
                      </a:r>
                      <a:r>
                        <a:rPr lang="en-US" sz="3600" baseline="0" dirty="0" smtClean="0">
                          <a:solidFill>
                            <a:schemeClr val="tx1"/>
                          </a:solidFill>
                          <a:latin typeface="Adobe Garamond Pro" charset="0"/>
                          <a:ea typeface="Adobe Garamond Pro" charset="0"/>
                          <a:cs typeface="Adobe Garamond Pro" charset="0"/>
                        </a:rPr>
                        <a:t>  </a:t>
                      </a:r>
                      <a:r>
                        <a:rPr lang="en-US" sz="3600" dirty="0" smtClean="0">
                          <a:solidFill>
                            <a:schemeClr val="tx1"/>
                          </a:solidFill>
                          <a:latin typeface="Adobe Garamond Pro"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dobe Garamond Pro"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dobe Garamond Pro"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7696200" cy="952500"/>
          </a:xfrm>
        </p:spPr>
        <p:txBody>
          <a:bodyPr>
            <a:normAutofit/>
          </a:bodyPr>
          <a:lstStyle/>
          <a:p>
            <a:r>
              <a:rPr lang="en-US" dirty="0" smtClean="0">
                <a:latin typeface="Fjalla One" panose="02000506040000020004" pitchFamily="2" charset="0"/>
              </a:rPr>
              <a:t>Outline</a:t>
            </a:r>
            <a:endParaRPr lang="en-US" dirty="0">
              <a:latin typeface="Fjalla One" panose="02000506040000020004"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7177395"/>
              </p:ext>
            </p:extLst>
          </p:nvPr>
        </p:nvGraphicFramePr>
        <p:xfrm>
          <a:off x="457200" y="1333500"/>
          <a:ext cx="8229599" cy="4114800"/>
        </p:xfrm>
        <a:graphic>
          <a:graphicData uri="http://schemas.openxmlformats.org/drawingml/2006/table">
            <a:tbl>
              <a:tblPr/>
              <a:tblGrid>
                <a:gridCol w="4318501"/>
                <a:gridCol w="3911098"/>
              </a:tblGrid>
              <a:tr h="4114800">
                <a:tc>
                  <a:txBody>
                    <a:bodyPr/>
                    <a:lstStyle/>
                    <a:p>
                      <a:pPr marL="514350" marR="0" indent="-514350">
                        <a:lnSpc>
                          <a:spcPct val="107000"/>
                        </a:lnSpc>
                        <a:spcBef>
                          <a:spcPts val="0"/>
                        </a:spcBef>
                        <a:spcAft>
                          <a:spcPts val="0"/>
                        </a:spcAft>
                        <a:buAutoNum type="arabicPeriod"/>
                      </a:pPr>
                      <a:r>
                        <a:rPr lang="en-US" sz="3600" dirty="0" smtClean="0">
                          <a:solidFill>
                            <a:schemeClr val="tx1"/>
                          </a:solidFill>
                          <a:latin typeface="AGaramond LT" panose="02000503060000020003" pitchFamily="2" charset="0"/>
                          <a:ea typeface="Adobe Garamond Pro" charset="0"/>
                          <a:cs typeface="Adobe Garamond Pro" charset="0"/>
                        </a:rPr>
                        <a:t>The disease</a:t>
                      </a:r>
                    </a:p>
                    <a:p>
                      <a:pPr marL="1428750" marR="0" lvl="2" indent="-514350">
                        <a:lnSpc>
                          <a:spcPct val="107000"/>
                        </a:lnSpc>
                        <a:spcBef>
                          <a:spcPts val="0"/>
                        </a:spcBef>
                        <a:spcAft>
                          <a:spcPts val="0"/>
                        </a:spcAft>
                        <a:buFont typeface="+mj-lt"/>
                        <a:buAutoNum type="alphaLcPeriod"/>
                      </a:pPr>
                      <a:r>
                        <a:rPr lang="en-US" sz="4000" i="0" dirty="0" smtClean="0">
                          <a:solidFill>
                            <a:schemeClr val="accent3">
                              <a:lumMod val="75000"/>
                            </a:schemeClr>
                          </a:solidFill>
                          <a:latin typeface="AGaramond LT" panose="02000503060000020003" pitchFamily="2" charset="0"/>
                          <a:ea typeface="Adobe Garamond Pro" charset="0"/>
                          <a:cs typeface="Adobe Garamond Pro" charset="0"/>
                        </a:rPr>
                        <a:t>Perception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Garamond LT" panose="02000503060000020003" pitchFamily="2" charset="0"/>
                          <a:ea typeface="Adobe Garamond Pro" charset="0"/>
                          <a:cs typeface="Adobe Garamond Pro" charset="0"/>
                        </a:rPr>
                        <a:t>Projection</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Garamond LT" panose="02000503060000020003" pitchFamily="2" charset="0"/>
                          <a:ea typeface="Adobe Garamond Pro" charset="0"/>
                          <a:cs typeface="Adobe Garamond Pro" charset="0"/>
                        </a:rPr>
                        <a:t>Protection</a:t>
                      </a: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3600" dirty="0" smtClean="0">
                          <a:solidFill>
                            <a:schemeClr val="tx1"/>
                          </a:solidFill>
                          <a:latin typeface="AGaramond LT" panose="02000503060000020003" pitchFamily="2" charset="0"/>
                          <a:ea typeface="Adobe Garamond Pro" charset="0"/>
                          <a:cs typeface="Adobe Garamond Pro" charset="0"/>
                        </a:rPr>
                        <a:t>2.</a:t>
                      </a:r>
                      <a:r>
                        <a:rPr lang="en-US" sz="3600" baseline="0" dirty="0" smtClean="0">
                          <a:solidFill>
                            <a:schemeClr val="tx1"/>
                          </a:solidFill>
                          <a:latin typeface="AGaramond LT" panose="02000503060000020003" pitchFamily="2" charset="0"/>
                          <a:ea typeface="Adobe Garamond Pro" charset="0"/>
                          <a:cs typeface="Adobe Garamond Pro" charset="0"/>
                        </a:rPr>
                        <a:t>  </a:t>
                      </a:r>
                      <a:r>
                        <a:rPr lang="en-US" sz="3600" dirty="0" smtClean="0">
                          <a:solidFill>
                            <a:schemeClr val="tx1"/>
                          </a:solidFill>
                          <a:latin typeface="AGaramond LT" panose="02000503060000020003" pitchFamily="2" charset="0"/>
                          <a:ea typeface="Adobe Garamond Pro" charset="0"/>
                          <a:cs typeface="Adobe Garamond Pro" charset="0"/>
                        </a:rPr>
                        <a:t>The cure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Garamond LT" panose="02000503060000020003" pitchFamily="2" charset="0"/>
                          <a:ea typeface="Adobe Garamond Pro" charset="0"/>
                          <a:cs typeface="Adobe Garamond Pro" charset="0"/>
                        </a:rPr>
                        <a:t>Presence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Garamond LT" panose="02000503060000020003" pitchFamily="2" charset="0"/>
                          <a:ea typeface="Adobe Garamond Pro" charset="0"/>
                          <a:cs typeface="Adobe Garamond Pro" charset="0"/>
                        </a:rPr>
                        <a:t>Patience</a:t>
                      </a:r>
                    </a:p>
                    <a:p>
                      <a:pPr marL="1428750" marR="0" lvl="2" indent="-514350">
                        <a:lnSpc>
                          <a:spcPct val="107000"/>
                        </a:lnSpc>
                        <a:spcBef>
                          <a:spcPts val="0"/>
                        </a:spcBef>
                        <a:spcAft>
                          <a:spcPts val="0"/>
                        </a:spcAft>
                        <a:buFont typeface="+mj-lt"/>
                        <a:buAutoNum type="alphaLcPeriod"/>
                      </a:pPr>
                      <a:r>
                        <a:rPr lang="en-US" sz="3200" i="1" dirty="0" smtClean="0">
                          <a:solidFill>
                            <a:schemeClr val="tx1"/>
                          </a:solidFill>
                          <a:latin typeface="AGaramond LT" panose="02000503060000020003" pitchFamily="2" charset="0"/>
                          <a:ea typeface="Adobe Garamond Pro" charset="0"/>
                          <a:cs typeface="Adobe Garamond Pro" charset="0"/>
                        </a:rPr>
                        <a:t>Participation</a:t>
                      </a:r>
                    </a:p>
                    <a:p>
                      <a:pPr marL="1428750" marR="0" lvl="2" indent="-514350">
                        <a:lnSpc>
                          <a:spcPct val="107000"/>
                        </a:lnSpc>
                        <a:spcBef>
                          <a:spcPts val="0"/>
                        </a:spcBef>
                        <a:spcAft>
                          <a:spcPts val="0"/>
                        </a:spcAft>
                        <a:buFont typeface="+mj-lt"/>
                        <a:buAutoNum type="alphaLcPeriod"/>
                      </a:pPr>
                      <a:endParaRPr lang="en-US" sz="3200" i="1" dirty="0" smtClean="0">
                        <a:solidFill>
                          <a:schemeClr val="tx1"/>
                        </a:solidFill>
                        <a:latin typeface="AGaramond LT" panose="02000503060000020003" pitchFamily="2" charset="0"/>
                        <a:ea typeface="Adobe Garamond Pro" charset="0"/>
                        <a:cs typeface="Adobe Garamond Pro" charset="0"/>
                      </a:endParaRPr>
                    </a:p>
                  </a:txBody>
                  <a:tcPr marL="73025" marR="73025" marT="73025" marB="73025">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bl>
          </a:graphicData>
        </a:graphic>
      </p:graphicFrame>
      <p:sp>
        <p:nvSpPr>
          <p:cNvPr id="3" name="TextBox 2"/>
          <p:cNvSpPr txBox="1"/>
          <p:nvPr/>
        </p:nvSpPr>
        <p:spPr>
          <a:xfrm>
            <a:off x="2895600" y="4076700"/>
            <a:ext cx="2569934" cy="707886"/>
          </a:xfrm>
          <a:prstGeom prst="rect">
            <a:avLst/>
          </a:prstGeom>
          <a:noFill/>
        </p:spPr>
        <p:txBody>
          <a:bodyPr wrap="none" rtlCol="0">
            <a:spAutoFit/>
          </a:bodyPr>
          <a:lstStyle/>
          <a:p>
            <a:r>
              <a:rPr lang="en-US" sz="4000" dirty="0" smtClean="0">
                <a:latin typeface="Adobe Garamond Pro" charset="0"/>
                <a:ea typeface="Adobe Garamond Pro" charset="0"/>
                <a:cs typeface="Adobe Garamond Pro" charset="0"/>
              </a:rPr>
              <a:t>(disruption)</a:t>
            </a:r>
            <a:endParaRPr lang="en-US" sz="4000" dirty="0">
              <a:latin typeface="Adobe Garamond Pro" charset="0"/>
              <a:ea typeface="Adobe Garamond Pro" charset="0"/>
              <a:cs typeface="Adobe Garamond Pro" charset="0"/>
            </a:endParaRPr>
          </a:p>
        </p:txBody>
      </p:sp>
    </p:spTree>
    <p:extLst>
      <p:ext uri="{BB962C8B-B14F-4D97-AF65-F5344CB8AC3E}">
        <p14:creationId xmlns:p14="http://schemas.microsoft.com/office/powerpoint/2010/main" val="199763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1015</TotalTime>
  <Words>1801</Words>
  <Application>Microsoft Macintosh PowerPoint</Application>
  <PresentationFormat>On-screen Show (16:10)</PresentationFormat>
  <Paragraphs>183</Paragraphs>
  <Slides>33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Adobe Garamond Pro</vt:lpstr>
      <vt:lpstr>Fjalla One</vt:lpstr>
      <vt:lpstr>Calibri Light</vt:lpstr>
      <vt:lpstr>Arial</vt:lpstr>
      <vt:lpstr>Calibri</vt:lpstr>
      <vt:lpstr>Libre Baskerville</vt:lpstr>
      <vt:lpstr>AGaramond LT</vt:lpstr>
      <vt:lpstr>Times New Roman</vt:lpstr>
      <vt:lpstr>Office Theme</vt:lpstr>
      <vt:lpstr>Word Become Flesh: Embodied Theology And Spiritual Encounters </vt:lpstr>
      <vt:lpstr>PowerPoint Presentation</vt:lpstr>
      <vt:lpstr>PowerPoint Presentation</vt:lpstr>
      <vt:lpstr>PowerPoint Presentation</vt:lpstr>
      <vt:lpstr>PowerPoint Presentation</vt:lpstr>
      <vt:lpstr>PowerPoint Presentation</vt:lpstr>
      <vt:lpstr>PowerPoint Presentation</vt:lpstr>
      <vt:lpstr>Outline</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Outline</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Service</dc:title>
  <dc:creator>Keith Dow</dc:creator>
  <cp:lastModifiedBy>Bill Gaventa</cp:lastModifiedBy>
  <cp:revision>72</cp:revision>
  <dcterms:created xsi:type="dcterms:W3CDTF">2015-08-19T13:57:03Z</dcterms:created>
  <dcterms:modified xsi:type="dcterms:W3CDTF">2016-05-14T15:40:01Z</dcterms:modified>
</cp:coreProperties>
</file>