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63" r:id="rId4"/>
    <p:sldId id="258" r:id="rId5"/>
    <p:sldId id="264" r:id="rId6"/>
    <p:sldId id="265" r:id="rId7"/>
    <p:sldId id="259" r:id="rId8"/>
    <p:sldId id="260" r:id="rId9"/>
    <p:sldId id="262" r:id="rId10"/>
    <p:sldId id="266" r:id="rId11"/>
    <p:sldId id="267" r:id="rId12"/>
    <p:sldId id="268" r:id="rId13"/>
    <p:sldId id="273" r:id="rId14"/>
    <p:sldId id="270" r:id="rId15"/>
    <p:sldId id="271" r:id="rId16"/>
    <p:sldId id="272" r:id="rId17"/>
    <p:sldId id="269"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3947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5"/>
  </p:normalViewPr>
  <p:slideViewPr>
    <p:cSldViewPr>
      <p:cViewPr varScale="1">
        <p:scale>
          <a:sx n="107" d="100"/>
          <a:sy n="107" d="100"/>
        </p:scale>
        <p:origin x="176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F41463-44DF-45DF-82EF-D5DCF9B6C8F5}" type="datetimeFigureOut">
              <a:rPr lang="en-US" smtClean="0"/>
              <a:t>5/14/16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83A0A7-3E4B-4D35-8BAD-6C5D0C326930}" type="slidenum">
              <a:rPr lang="en-US" smtClean="0"/>
              <a:t>‹#›</a:t>
            </a:fld>
            <a:endParaRPr lang="en-US"/>
          </a:p>
        </p:txBody>
      </p:sp>
    </p:spTree>
    <p:extLst>
      <p:ext uri="{BB962C8B-B14F-4D97-AF65-F5344CB8AC3E}">
        <p14:creationId xmlns:p14="http://schemas.microsoft.com/office/powerpoint/2010/main" val="1373403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One place to start is with this definition offered by the American Society for Bioethics and Humanities.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"Health care ethics consultation (HCEC or “ethics consultation”) is a set of services provided by an individual or a group to help patients, families, surrogates, health care providers, or other involved parties address uncertainty or conflict regarding value-laden concerns that emerge in health care."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 think the definition is a helpful starting point, because it suggests to us, in broad terms, what sorts of situations are appropriate for ethics consultation.  Ethics consultation is designed to “help… address uncertainty or conflict.” So, if anyone ever asks the question, when should I call for an ethics consult?  You can say, in a nutshell, when there is uncertainty, or differing opinions, about what is </a:t>
            </a:r>
            <a:r>
              <a:rPr lang="en-US" sz="1200" i="1" kern="1200" dirty="0" smtClean="0">
                <a:solidFill>
                  <a:schemeClr val="tx1"/>
                </a:solidFill>
                <a:effectLst/>
                <a:latin typeface="+mn-lt"/>
                <a:ea typeface="+mn-ea"/>
                <a:cs typeface="+mn-cs"/>
              </a:rPr>
              <a:t>ethically</a:t>
            </a:r>
            <a:r>
              <a:rPr lang="en-US" sz="1200" kern="1200" dirty="0" smtClean="0">
                <a:solidFill>
                  <a:schemeClr val="tx1"/>
                </a:solidFill>
                <a:effectLst/>
                <a:latin typeface="+mn-lt"/>
                <a:ea typeface="+mn-ea"/>
                <a:cs typeface="+mn-cs"/>
              </a:rPr>
              <a:t> the right thing to do.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It is worth mentioning again that ethics consultation is not the appropriate mechanism for holding people accountable for bad behavior.  One should not call an ethics consult </a:t>
            </a:r>
            <a:r>
              <a:rPr lang="en-US" sz="1200" i="1" kern="1200" dirty="0" smtClean="0">
                <a:solidFill>
                  <a:schemeClr val="tx1"/>
                </a:solidFill>
                <a:effectLst/>
                <a:latin typeface="+mn-lt"/>
                <a:ea typeface="+mn-ea"/>
                <a:cs typeface="+mn-cs"/>
              </a:rPr>
              <a:t>on </a:t>
            </a:r>
            <a:r>
              <a:rPr lang="en-US" sz="1200" kern="1200" dirty="0" smtClean="0">
                <a:solidFill>
                  <a:schemeClr val="tx1"/>
                </a:solidFill>
                <a:effectLst/>
                <a:latin typeface="+mn-lt"/>
                <a:ea typeface="+mn-ea"/>
                <a:cs typeface="+mn-cs"/>
              </a:rPr>
              <a:t>someone.  I mention this because many people have a perception of ethics committees as the “ethics police.”  Your hospital should have other mechanisms for handling unethical or unprofessional behavior.  Ethics consultation is intended to offer help when it’s </a:t>
            </a:r>
            <a:r>
              <a:rPr lang="en-US" sz="1200" i="1" kern="1200" dirty="0" smtClean="0">
                <a:solidFill>
                  <a:schemeClr val="tx1"/>
                </a:solidFill>
                <a:effectLst/>
                <a:latin typeface="+mn-lt"/>
                <a:ea typeface="+mn-ea"/>
                <a:cs typeface="+mn-cs"/>
              </a:rPr>
              <a:t>uncertain</a:t>
            </a:r>
            <a:r>
              <a:rPr lang="en-US" sz="1200" kern="1200" dirty="0" smtClean="0">
                <a:solidFill>
                  <a:schemeClr val="tx1"/>
                </a:solidFill>
                <a:effectLst/>
                <a:latin typeface="+mn-lt"/>
                <a:ea typeface="+mn-ea"/>
                <a:cs typeface="+mn-cs"/>
              </a:rPr>
              <a:t> what is the right thing to do.</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 if addressing ethical uncertainty or conflict is the objective, in broad terms, how does ethics consultation go about doing this?</a:t>
            </a:r>
            <a:endParaRPr lang="en-US" dirty="0"/>
          </a:p>
        </p:txBody>
      </p:sp>
      <p:sp>
        <p:nvSpPr>
          <p:cNvPr id="4" name="Slide Number Placeholder 3"/>
          <p:cNvSpPr>
            <a:spLocks noGrp="1"/>
          </p:cNvSpPr>
          <p:nvPr>
            <p:ph type="sldNum" sz="quarter" idx="10"/>
          </p:nvPr>
        </p:nvSpPr>
        <p:spPr/>
        <p:txBody>
          <a:bodyPr/>
          <a:lstStyle/>
          <a:p>
            <a:fld id="{4FFE3B3E-07E9-4778-8560-EE050ADA5679}" type="slidenum">
              <a:rPr lang="en-US" smtClean="0"/>
              <a:t>6</a:t>
            </a:fld>
            <a:endParaRPr lang="en-US"/>
          </a:p>
        </p:txBody>
      </p:sp>
    </p:spTree>
    <p:extLst>
      <p:ext uri="{BB962C8B-B14F-4D97-AF65-F5344CB8AC3E}">
        <p14:creationId xmlns:p14="http://schemas.microsoft.com/office/powerpoint/2010/main" val="107034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indent="0">
              <a:buFont typeface="Calibri" pitchFamily="34" charset="0"/>
              <a:buNone/>
            </a:pPr>
            <a:r>
              <a:rPr lang="en-US" altLang="en-US" dirty="0" smtClean="0">
                <a:latin typeface="Times New Roman" pitchFamily="18" charset="0"/>
              </a:rPr>
              <a:t>You see I’ve got 3 levels.</a:t>
            </a:r>
            <a:r>
              <a:rPr lang="en-US" altLang="en-US" baseline="0" dirty="0" smtClean="0">
                <a:latin typeface="Times New Roman" pitchFamily="18" charset="0"/>
              </a:rPr>
              <a:t> At the bottom is where will we put moral considerations– claims about values. At the top we will put various choices we might make, based on those values. But values by themselves hardly ever directly support a decision about what to do. In between will be some additional reasons that are needed to make the link between the values and the choices. These reasons will often be claims about the facts– although not always. </a:t>
            </a:r>
          </a:p>
          <a:p>
            <a:pPr marL="0" indent="0">
              <a:buFont typeface="Calibri" pitchFamily="34" charset="0"/>
              <a:buNone/>
            </a:pPr>
            <a:endParaRPr lang="en-US" altLang="en-US" baseline="0" dirty="0" smtClean="0">
              <a:latin typeface="Times New Roman" pitchFamily="18" charset="0"/>
            </a:endParaRPr>
          </a:p>
          <a:p>
            <a:pPr marL="0" indent="0">
              <a:buFont typeface="Calibri" pitchFamily="34" charset="0"/>
              <a:buNone/>
            </a:pPr>
            <a:r>
              <a:rPr lang="en-US" altLang="en-US" baseline="0" dirty="0" smtClean="0">
                <a:latin typeface="Times New Roman" pitchFamily="18" charset="0"/>
              </a:rPr>
              <a:t>You will notice that I don’t have a section for the questions. Just to keep this simple, I will start with the assumption that our main question is whether we should intubate him despite his refusal. But along the way, we’ll surface some other ethical questions.</a:t>
            </a:r>
            <a:endParaRPr lang="en-US" altLang="en-US" dirty="0" smtClean="0">
              <a:latin typeface="Times New Roman" pitchFamily="18" charset="0"/>
            </a:endParaRPr>
          </a:p>
          <a:p>
            <a:pPr marL="231775" indent="-231775">
              <a:buFont typeface="Calibri" pitchFamily="34" charset="0"/>
              <a:buAutoNum type="arabicPeriod"/>
            </a:pPr>
            <a:endParaRPr lang="en-US" altLang="en-US" dirty="0" smtClean="0">
              <a:latin typeface="Times New Roman" pitchFamily="18" charset="0"/>
            </a:endParaRPr>
          </a:p>
          <a:p>
            <a:pPr marL="231775" indent="-231775">
              <a:buFont typeface="Calibri" pitchFamily="34" charset="0"/>
              <a:buAutoNum type="arabicPeriod"/>
            </a:pPr>
            <a:endParaRPr lang="en-US" altLang="en-US" dirty="0" smtClean="0">
              <a:latin typeface="Times New Roman" pitchFamily="18" charset="0"/>
            </a:endParaRPr>
          </a:p>
          <a:p>
            <a:pPr marL="231775" indent="-231775">
              <a:buFont typeface="Calibri" pitchFamily="34" charset="0"/>
              <a:buAutoNum type="arabicPeriod"/>
            </a:pPr>
            <a:r>
              <a:rPr lang="en-US" altLang="en-US" b="1" dirty="0" smtClean="0">
                <a:latin typeface="Times New Roman" pitchFamily="18" charset="0"/>
              </a:rPr>
              <a:t>(Click)  He’s refused treatment,</a:t>
            </a:r>
            <a:r>
              <a:rPr lang="en-US" altLang="en-US" b="1" baseline="0" dirty="0" smtClean="0">
                <a:latin typeface="Times New Roman" pitchFamily="18" charset="0"/>
              </a:rPr>
              <a:t> </a:t>
            </a:r>
            <a:r>
              <a:rPr lang="en-US" altLang="en-US" b="0" baseline="0" dirty="0" smtClean="0">
                <a:latin typeface="Times New Roman" pitchFamily="18" charset="0"/>
              </a:rPr>
              <a:t>and patients have </a:t>
            </a:r>
            <a:r>
              <a:rPr lang="en-US" altLang="en-US" dirty="0" smtClean="0">
                <a:latin typeface="Times New Roman" pitchFamily="18" charset="0"/>
              </a:rPr>
              <a:t>a </a:t>
            </a:r>
            <a:r>
              <a:rPr lang="en-US" altLang="en-US" b="1" dirty="0" smtClean="0">
                <a:latin typeface="Times New Roman" pitchFamily="18" charset="0"/>
              </a:rPr>
              <a:t>right to refuse treatment (Click)</a:t>
            </a:r>
            <a:r>
              <a:rPr lang="en-US" altLang="en-US" dirty="0" smtClean="0">
                <a:latin typeface="Times New Roman" pitchFamily="18" charset="0"/>
              </a:rPr>
              <a:t>, and </a:t>
            </a:r>
            <a:r>
              <a:rPr lang="en-US" altLang="en-US" b="1" dirty="0" smtClean="0">
                <a:latin typeface="Times New Roman" pitchFamily="18" charset="0"/>
              </a:rPr>
              <a:t>(Click)</a:t>
            </a:r>
            <a:r>
              <a:rPr lang="en-US" altLang="en-US" dirty="0" smtClean="0">
                <a:latin typeface="Times New Roman" pitchFamily="18" charset="0"/>
              </a:rPr>
              <a:t>, so we should </a:t>
            </a:r>
            <a:r>
              <a:rPr lang="en-US" altLang="en-US" b="1" dirty="0" smtClean="0">
                <a:latin typeface="Times New Roman" pitchFamily="18" charset="0"/>
              </a:rPr>
              <a:t>not intubate him</a:t>
            </a:r>
            <a:br>
              <a:rPr lang="en-US" altLang="en-US" b="1" dirty="0" smtClean="0">
                <a:latin typeface="Times New Roman" pitchFamily="18" charset="0"/>
              </a:rPr>
            </a:br>
            <a:r>
              <a:rPr lang="en-US" altLang="en-US" b="1" dirty="0" smtClean="0">
                <a:latin typeface="Times New Roman" pitchFamily="18" charset="0"/>
              </a:rPr>
              <a:t> (Click)</a:t>
            </a:r>
            <a:br>
              <a:rPr lang="en-US" altLang="en-US" b="1" dirty="0" smtClean="0">
                <a:latin typeface="Times New Roman" pitchFamily="18" charset="0"/>
              </a:rPr>
            </a:br>
            <a:endParaRPr lang="en-US" altLang="en-US" b="1" dirty="0" smtClean="0">
              <a:latin typeface="Times New Roman" pitchFamily="18" charset="0"/>
            </a:endParaRPr>
          </a:p>
          <a:p>
            <a:pPr marL="231775" indent="-231775">
              <a:buFont typeface="Calibri" pitchFamily="34" charset="0"/>
              <a:buAutoNum type="arabicPeriod"/>
            </a:pPr>
            <a:r>
              <a:rPr lang="en-US" altLang="en-US" dirty="0" smtClean="0">
                <a:latin typeface="Times New Roman" pitchFamily="18" charset="0"/>
              </a:rPr>
              <a:t>But that argument makes an assumption: that </a:t>
            </a:r>
            <a:r>
              <a:rPr lang="en-US" altLang="en-US" b="1" dirty="0" smtClean="0">
                <a:latin typeface="Times New Roman" pitchFamily="18" charset="0"/>
              </a:rPr>
              <a:t>he’s got the capacity</a:t>
            </a:r>
            <a:r>
              <a:rPr lang="en-US" altLang="en-US" b="1" baseline="0" dirty="0" smtClean="0">
                <a:latin typeface="Times New Roman" pitchFamily="18" charset="0"/>
              </a:rPr>
              <a:t> to exercise his right, </a:t>
            </a:r>
            <a:r>
              <a:rPr lang="en-US" altLang="en-US" b="1" dirty="0" smtClean="0">
                <a:latin typeface="Times New Roman" pitchFamily="18" charset="0"/>
              </a:rPr>
              <a:t>(Click) </a:t>
            </a:r>
            <a:br>
              <a:rPr lang="en-US" altLang="en-US" b="1" dirty="0" smtClean="0">
                <a:latin typeface="Times New Roman" pitchFamily="18" charset="0"/>
              </a:rPr>
            </a:br>
            <a:endParaRPr lang="en-US" altLang="en-US" dirty="0" smtClean="0">
              <a:latin typeface="Times New Roman" pitchFamily="18" charset="0"/>
            </a:endParaRPr>
          </a:p>
          <a:p>
            <a:pPr marL="231775" indent="-231775">
              <a:buFont typeface="Calibri" pitchFamily="34" charset="0"/>
              <a:buAutoNum type="arabicPeriod"/>
            </a:pPr>
            <a:r>
              <a:rPr lang="en-US" altLang="en-US" dirty="0" smtClean="0">
                <a:latin typeface="Times New Roman" pitchFamily="18" charset="0"/>
              </a:rPr>
              <a:t>This then becomes a critical assumption about a key fact– and so</a:t>
            </a:r>
            <a:r>
              <a:rPr lang="en-US" altLang="en-US" baseline="0" dirty="0" smtClean="0">
                <a:latin typeface="Times New Roman" pitchFamily="18" charset="0"/>
              </a:rPr>
              <a:t> should launch efforts to further evaluate his competency– if that’s possible</a:t>
            </a:r>
            <a:br>
              <a:rPr lang="en-US" altLang="en-US" baseline="0" dirty="0" smtClean="0">
                <a:latin typeface="Times New Roman" pitchFamily="18" charset="0"/>
              </a:rPr>
            </a:br>
            <a:endParaRPr lang="en-US" altLang="en-US" baseline="0" dirty="0" smtClean="0">
              <a:latin typeface="Times New Roman" pitchFamily="18" charset="0"/>
            </a:endParaRPr>
          </a:p>
          <a:p>
            <a:pPr marL="231775" indent="-231775">
              <a:buFont typeface="Calibri" pitchFamily="34" charset="0"/>
              <a:buAutoNum type="arabicPeriod"/>
            </a:pPr>
            <a:r>
              <a:rPr lang="en-US" altLang="en-US" baseline="0" dirty="0" smtClean="0">
                <a:latin typeface="Times New Roman" pitchFamily="18" charset="0"/>
              </a:rPr>
              <a:t>There are other ethical questions lurking in the background here, by the way, but I’m trying to keep this simple: </a:t>
            </a:r>
          </a:p>
          <a:p>
            <a:pPr marL="231775" indent="-231775">
              <a:buFont typeface="Calibri" pitchFamily="34" charset="0"/>
              <a:buAutoNum type="arabicPeriod"/>
            </a:pPr>
            <a:endParaRPr lang="en-US" altLang="en-US" baseline="0" dirty="0" smtClean="0">
              <a:latin typeface="Times New Roman" pitchFamily="18" charset="0"/>
            </a:endParaRPr>
          </a:p>
          <a:p>
            <a:pPr marL="0" indent="0">
              <a:buFont typeface="Calibri" pitchFamily="34" charset="0"/>
              <a:buNone/>
            </a:pPr>
            <a:r>
              <a:rPr lang="en-US" altLang="en-US" baseline="0" dirty="0" smtClean="0">
                <a:latin typeface="Times New Roman" pitchFamily="18" charset="0"/>
              </a:rPr>
              <a:t>(Does someone have a right to refuse treatment only if she’s competent?)</a:t>
            </a:r>
          </a:p>
          <a:p>
            <a:pPr marL="0" indent="0">
              <a:buFont typeface="Calibri" pitchFamily="34" charset="0"/>
              <a:buNone/>
            </a:pPr>
            <a:r>
              <a:rPr lang="en-US" altLang="en-US" baseline="0" dirty="0" smtClean="0">
                <a:latin typeface="Times New Roman" pitchFamily="18" charset="0"/>
              </a:rPr>
              <a:t>And the related question, What sort of capacities must someone have in order to have the right to refuse treatment?)</a:t>
            </a:r>
            <a:br>
              <a:rPr lang="en-US" altLang="en-US" baseline="0" dirty="0" smtClean="0">
                <a:latin typeface="Times New Roman" pitchFamily="18" charset="0"/>
              </a:rPr>
            </a:br>
            <a:endParaRPr lang="en-US" altLang="en-US" dirty="0" smtClean="0">
              <a:latin typeface="Times New Roman" pitchFamily="18" charset="0"/>
            </a:endParaRPr>
          </a:p>
          <a:p>
            <a:pPr marL="0" indent="0">
              <a:buFont typeface="Calibri" pitchFamily="34" charset="0"/>
              <a:buNone/>
            </a:pPr>
            <a:r>
              <a:rPr lang="en-US" altLang="en-US" b="1" dirty="0" smtClean="0">
                <a:latin typeface="Times New Roman" pitchFamily="18" charset="0"/>
              </a:rPr>
              <a:t>Next</a:t>
            </a:r>
            <a:r>
              <a:rPr lang="en-US" altLang="en-US" b="1" baseline="0" dirty="0" smtClean="0">
                <a:latin typeface="Times New Roman" pitchFamily="18" charset="0"/>
              </a:rPr>
              <a:t> slide</a:t>
            </a:r>
          </a:p>
          <a:p>
            <a:pPr marL="0" indent="0">
              <a:buFont typeface="Calibri" pitchFamily="34" charset="0"/>
              <a:buNone/>
            </a:pPr>
            <a:endParaRPr lang="en-US" altLang="en-US" dirty="0" smtClean="0">
              <a:latin typeface="Times New Roman" pitchFamily="18" charset="0"/>
            </a:endParaRPr>
          </a:p>
        </p:txBody>
      </p:sp>
      <p:sp>
        <p:nvSpPr>
          <p:cNvPr id="6144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002" eaLnBrk="0" hangingPunct="0">
              <a:defRPr sz="2400">
                <a:solidFill>
                  <a:schemeClr val="tx1"/>
                </a:solidFill>
                <a:latin typeface="Times New Roman" charset="0"/>
                <a:ea typeface="ＭＳ Ｐゴシック" charset="0"/>
                <a:cs typeface="ＭＳ Ｐゴシック" charset="0"/>
              </a:defRPr>
            </a:lvl1pPr>
            <a:lvl2pPr marL="744801" indent="-286462" defTabSz="931002" eaLnBrk="0" hangingPunct="0">
              <a:defRPr sz="2400">
                <a:solidFill>
                  <a:schemeClr val="tx1"/>
                </a:solidFill>
                <a:latin typeface="Times New Roman" charset="0"/>
                <a:ea typeface="ＭＳ Ｐゴシック" charset="0"/>
              </a:defRPr>
            </a:lvl2pPr>
            <a:lvl3pPr marL="1145848" indent="-229170" defTabSz="931002" eaLnBrk="0" hangingPunct="0">
              <a:defRPr sz="2400">
                <a:solidFill>
                  <a:schemeClr val="tx1"/>
                </a:solidFill>
                <a:latin typeface="Times New Roman" charset="0"/>
                <a:ea typeface="ＭＳ Ｐゴシック" charset="0"/>
              </a:defRPr>
            </a:lvl3pPr>
            <a:lvl4pPr marL="1604188" indent="-229170" defTabSz="931002" eaLnBrk="0" hangingPunct="0">
              <a:defRPr sz="2400">
                <a:solidFill>
                  <a:schemeClr val="tx1"/>
                </a:solidFill>
                <a:latin typeface="Times New Roman" charset="0"/>
                <a:ea typeface="ＭＳ Ｐゴシック" charset="0"/>
              </a:defRPr>
            </a:lvl4pPr>
            <a:lvl5pPr marL="2062527" indent="-229170" defTabSz="931002" eaLnBrk="0" hangingPunct="0">
              <a:defRPr sz="2400">
                <a:solidFill>
                  <a:schemeClr val="tx1"/>
                </a:solidFill>
                <a:latin typeface="Times New Roman" charset="0"/>
                <a:ea typeface="ＭＳ Ｐゴシック" charset="0"/>
              </a:defRPr>
            </a:lvl5pPr>
            <a:lvl6pPr marL="2520866" indent="-229170" defTabSz="931002" eaLnBrk="0" fontAlgn="base" hangingPunct="0">
              <a:spcBef>
                <a:spcPct val="0"/>
              </a:spcBef>
              <a:spcAft>
                <a:spcPct val="0"/>
              </a:spcAft>
              <a:defRPr sz="2400">
                <a:solidFill>
                  <a:schemeClr val="tx1"/>
                </a:solidFill>
                <a:latin typeface="Times New Roman" charset="0"/>
                <a:ea typeface="ＭＳ Ｐゴシック" charset="0"/>
              </a:defRPr>
            </a:lvl6pPr>
            <a:lvl7pPr marL="2979206" indent="-229170" defTabSz="931002" eaLnBrk="0" fontAlgn="base" hangingPunct="0">
              <a:spcBef>
                <a:spcPct val="0"/>
              </a:spcBef>
              <a:spcAft>
                <a:spcPct val="0"/>
              </a:spcAft>
              <a:defRPr sz="2400">
                <a:solidFill>
                  <a:schemeClr val="tx1"/>
                </a:solidFill>
                <a:latin typeface="Times New Roman" charset="0"/>
                <a:ea typeface="ＭＳ Ｐゴシック" charset="0"/>
              </a:defRPr>
            </a:lvl7pPr>
            <a:lvl8pPr marL="3437546" indent="-229170" defTabSz="931002" eaLnBrk="0" fontAlgn="base" hangingPunct="0">
              <a:spcBef>
                <a:spcPct val="0"/>
              </a:spcBef>
              <a:spcAft>
                <a:spcPct val="0"/>
              </a:spcAft>
              <a:defRPr sz="2400">
                <a:solidFill>
                  <a:schemeClr val="tx1"/>
                </a:solidFill>
                <a:latin typeface="Times New Roman" charset="0"/>
                <a:ea typeface="ＭＳ Ｐゴシック" charset="0"/>
              </a:defRPr>
            </a:lvl8pPr>
            <a:lvl9pPr marL="3895886" indent="-229170" defTabSz="931002"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5D118E4-812A-6F4B-834D-5B76F57A65E1}" type="slidenum">
              <a:rPr lang="en-US" sz="1200"/>
              <a:pPr eaLnBrk="1" hangingPunct="1"/>
              <a:t>14</a:t>
            </a:fld>
            <a:endParaRPr lang="en-US" sz="1200" dirty="0"/>
          </a:p>
        </p:txBody>
      </p:sp>
    </p:spTree>
    <p:extLst>
      <p:ext uri="{BB962C8B-B14F-4D97-AF65-F5344CB8AC3E}">
        <p14:creationId xmlns:p14="http://schemas.microsoft.com/office/powerpoint/2010/main" val="4142493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indent="0">
              <a:buFont typeface="Calibri" pitchFamily="34" charset="0"/>
              <a:buNone/>
            </a:pPr>
            <a:r>
              <a:rPr lang="en-US" altLang="en-US" baseline="0" dirty="0" smtClean="0">
                <a:latin typeface="Times New Roman" pitchFamily="18" charset="0"/>
              </a:rPr>
              <a:t/>
            </a:r>
            <a:br>
              <a:rPr lang="en-US" altLang="en-US" baseline="0" dirty="0" smtClean="0">
                <a:latin typeface="Times New Roman" pitchFamily="18" charset="0"/>
              </a:rPr>
            </a:br>
            <a:r>
              <a:rPr lang="en-US" altLang="en-US" baseline="0" dirty="0" smtClean="0">
                <a:latin typeface="Times New Roman" pitchFamily="18" charset="0"/>
              </a:rPr>
              <a:t>So this is what we have so far. Pretty simple, but only because it relies on a critical assumption– that he has the capacity to make this decision</a:t>
            </a:r>
          </a:p>
          <a:p>
            <a:pPr marL="0" indent="0">
              <a:buFont typeface="Calibri" pitchFamily="34" charset="0"/>
              <a:buNone/>
            </a:pPr>
            <a:endParaRPr lang="en-US" altLang="en-US" dirty="0" smtClean="0">
              <a:latin typeface="Times New Roman" pitchFamily="18" charset="0"/>
            </a:endParaRPr>
          </a:p>
          <a:p>
            <a:pPr marL="231775" indent="-231775">
              <a:buFont typeface="Calibri" pitchFamily="34" charset="0"/>
              <a:buAutoNum type="arabicPeriod"/>
            </a:pPr>
            <a:r>
              <a:rPr lang="en-US" altLang="en-US" dirty="0" smtClean="0">
                <a:latin typeface="Times New Roman" pitchFamily="18" charset="0"/>
              </a:rPr>
              <a:t>So, what </a:t>
            </a:r>
            <a:r>
              <a:rPr lang="en-US" altLang="en-US" b="1" dirty="0" smtClean="0">
                <a:latin typeface="Times New Roman" pitchFamily="18" charset="0"/>
              </a:rPr>
              <a:t>if he doesn’t have capacity</a:t>
            </a:r>
            <a:r>
              <a:rPr lang="en-US" altLang="en-US" dirty="0" smtClean="0">
                <a:latin typeface="Times New Roman" pitchFamily="18" charset="0"/>
              </a:rPr>
              <a:t>? </a:t>
            </a:r>
            <a:r>
              <a:rPr lang="en-US" altLang="en-US" b="1" dirty="0" smtClean="0">
                <a:latin typeface="Times New Roman" pitchFamily="18" charset="0"/>
              </a:rPr>
              <a:t>(Click</a:t>
            </a:r>
            <a:r>
              <a:rPr lang="en-US" altLang="en-US" b="0" dirty="0" smtClean="0">
                <a:latin typeface="Times New Roman" pitchFamily="18" charset="0"/>
              </a:rPr>
              <a:t>)</a:t>
            </a:r>
            <a:r>
              <a:rPr lang="en-US" altLang="en-US" b="0" baseline="0" dirty="0" smtClean="0">
                <a:latin typeface="Times New Roman" pitchFamily="18" charset="0"/>
              </a:rPr>
              <a:t>  We need to examine where that might lead us. </a:t>
            </a:r>
            <a:r>
              <a:rPr lang="en-US" altLang="en-US" b="0" dirty="0" smtClean="0">
                <a:latin typeface="Times New Roman" pitchFamily="18" charset="0"/>
              </a:rPr>
              <a:t>If being not competent means</a:t>
            </a:r>
            <a:r>
              <a:rPr lang="en-US" altLang="en-US" b="0" baseline="0" dirty="0" smtClean="0">
                <a:latin typeface="Times New Roman" pitchFamily="18" charset="0"/>
              </a:rPr>
              <a:t> he doesn’t have a right to refuse treatment, w</a:t>
            </a:r>
            <a:r>
              <a:rPr lang="en-US" altLang="en-US" b="0" dirty="0" smtClean="0">
                <a:latin typeface="Times New Roman" pitchFamily="18" charset="0"/>
              </a:rPr>
              <a:t>ould</a:t>
            </a:r>
            <a:r>
              <a:rPr lang="en-US" altLang="en-US" dirty="0" smtClean="0">
                <a:latin typeface="Times New Roman" pitchFamily="18" charset="0"/>
              </a:rPr>
              <a:t> it follow that we should not honor his refusal, and </a:t>
            </a:r>
            <a:r>
              <a:rPr lang="en-US" altLang="en-US" b="1" dirty="0" smtClean="0">
                <a:latin typeface="Times New Roman" pitchFamily="18" charset="0"/>
              </a:rPr>
              <a:t>intubate him</a:t>
            </a:r>
            <a:r>
              <a:rPr lang="en-US" altLang="en-US" dirty="0" smtClean="0">
                <a:latin typeface="Times New Roman" pitchFamily="18" charset="0"/>
              </a:rPr>
              <a:t>?</a:t>
            </a:r>
            <a:br>
              <a:rPr lang="en-US" altLang="en-US" dirty="0" smtClean="0">
                <a:latin typeface="Times New Roman" pitchFamily="18" charset="0"/>
              </a:rPr>
            </a:br>
            <a:r>
              <a:rPr lang="en-US" altLang="en-US" b="1" dirty="0" smtClean="0">
                <a:latin typeface="Times New Roman" pitchFamily="18" charset="0"/>
              </a:rPr>
              <a:t> (Click)</a:t>
            </a:r>
            <a:br>
              <a:rPr lang="en-US" altLang="en-US" b="1" dirty="0" smtClean="0">
                <a:latin typeface="Times New Roman" pitchFamily="18" charset="0"/>
              </a:rPr>
            </a:br>
            <a:endParaRPr lang="en-US" altLang="en-US" b="1" dirty="0" smtClean="0">
              <a:latin typeface="Times New Roman" pitchFamily="18" charset="0"/>
            </a:endParaRPr>
          </a:p>
          <a:p>
            <a:pPr marL="231775" indent="-231775">
              <a:buFont typeface="Calibri" pitchFamily="34" charset="0"/>
              <a:buAutoNum type="arabicPeriod"/>
            </a:pPr>
            <a:r>
              <a:rPr lang="en-US" altLang="en-US" dirty="0" smtClean="0">
                <a:latin typeface="Times New Roman" pitchFamily="18" charset="0"/>
              </a:rPr>
              <a:t>I think this is a</a:t>
            </a:r>
            <a:r>
              <a:rPr lang="en-US" altLang="en-US" baseline="0" dirty="0" smtClean="0">
                <a:latin typeface="Times New Roman" pitchFamily="18" charset="0"/>
              </a:rPr>
              <a:t> flawed ethical argument, and if it is, we need to drop it from consideration. </a:t>
            </a:r>
            <a:r>
              <a:rPr lang="en-US" altLang="en-US" dirty="0" smtClean="0">
                <a:latin typeface="Times New Roman" pitchFamily="18" charset="0"/>
              </a:rPr>
              <a:t>Why</a:t>
            </a:r>
            <a:r>
              <a:rPr lang="en-US" altLang="en-US" baseline="0" dirty="0" smtClean="0">
                <a:latin typeface="Times New Roman" pitchFamily="18" charset="0"/>
              </a:rPr>
              <a:t> is it flawed? </a:t>
            </a:r>
            <a:br>
              <a:rPr lang="en-US" altLang="en-US" baseline="0" dirty="0" smtClean="0">
                <a:latin typeface="Times New Roman" pitchFamily="18" charset="0"/>
              </a:rPr>
            </a:br>
            <a:endParaRPr lang="en-US" altLang="en-US" dirty="0" smtClean="0">
              <a:latin typeface="Times New Roman" pitchFamily="18" charset="0"/>
            </a:endParaRPr>
          </a:p>
          <a:p>
            <a:pPr marL="231775" indent="-231775">
              <a:buFont typeface="Calibri" pitchFamily="34" charset="0"/>
              <a:buAutoNum type="arabicPeriod"/>
            </a:pPr>
            <a:r>
              <a:rPr lang="en-US" altLang="en-US" dirty="0" smtClean="0">
                <a:latin typeface="Times New Roman" pitchFamily="18" charset="0"/>
              </a:rPr>
              <a:t>It assumes that respecting</a:t>
            </a:r>
            <a:r>
              <a:rPr lang="en-US" altLang="en-US" baseline="0" dirty="0" smtClean="0">
                <a:latin typeface="Times New Roman" pitchFamily="18" charset="0"/>
              </a:rPr>
              <a:t> his autonomy is only a matter of respecting his current capacity to exercise his autonomy. But that’s not correct. </a:t>
            </a:r>
            <a:r>
              <a:rPr lang="en-US" altLang="en-US" dirty="0" smtClean="0">
                <a:latin typeface="Times New Roman" pitchFamily="18" charset="0"/>
              </a:rPr>
              <a:t>We</a:t>
            </a:r>
            <a:r>
              <a:rPr lang="en-US" altLang="en-US" baseline="0" dirty="0" smtClean="0">
                <a:latin typeface="Times New Roman" pitchFamily="18" charset="0"/>
              </a:rPr>
              <a:t> are interested in his autonomy because we want to honor his values and preferences. But there </a:t>
            </a:r>
            <a:r>
              <a:rPr lang="en-US" altLang="en-US" b="1" baseline="0" dirty="0" smtClean="0">
                <a:latin typeface="Times New Roman" pitchFamily="18" charset="0"/>
              </a:rPr>
              <a:t>might be other evidence of his values </a:t>
            </a:r>
            <a:r>
              <a:rPr lang="en-US" altLang="en-US" baseline="0" dirty="0" smtClean="0">
                <a:latin typeface="Times New Roman" pitchFamily="18" charset="0"/>
              </a:rPr>
              <a:t>that’s independent of his current capacity– (</a:t>
            </a:r>
            <a:r>
              <a:rPr lang="en-US" altLang="en-US" b="1" baseline="0" dirty="0" smtClean="0">
                <a:latin typeface="Times New Roman" pitchFamily="18" charset="0"/>
              </a:rPr>
              <a:t>Click</a:t>
            </a:r>
            <a:r>
              <a:rPr lang="en-US" altLang="en-US" baseline="0" dirty="0" smtClean="0">
                <a:latin typeface="Times New Roman" pitchFamily="18" charset="0"/>
              </a:rPr>
              <a:t>)  an advance directive; testimony from family, and so on. Each of these will come with its own complications, of course. But this then becomes another critical question of fact.</a:t>
            </a:r>
            <a:br>
              <a:rPr lang="en-US" altLang="en-US" baseline="0" dirty="0" smtClean="0">
                <a:latin typeface="Times New Roman" pitchFamily="18" charset="0"/>
              </a:rPr>
            </a:br>
            <a:endParaRPr lang="en-US" altLang="en-US" baseline="0" dirty="0" smtClean="0">
              <a:latin typeface="Times New Roman" pitchFamily="18" charset="0"/>
            </a:endParaRPr>
          </a:p>
          <a:p>
            <a:pPr marL="231775" indent="-231775">
              <a:buFont typeface="Calibri" pitchFamily="34" charset="0"/>
              <a:buAutoNum type="arabicPeriod"/>
            </a:pPr>
            <a:r>
              <a:rPr lang="en-US" sz="1200" kern="1200" dirty="0" smtClean="0">
                <a:solidFill>
                  <a:schemeClr val="tx1"/>
                </a:solidFill>
                <a:effectLst/>
                <a:latin typeface="+mn-lt"/>
                <a:ea typeface="+mn-ea"/>
                <a:cs typeface="+mn-cs"/>
              </a:rPr>
              <a:t>Notice by the way that this other evidence might support a decision to intubate. Then we will have two sources of evidence concerning his values and preferences that pull us in different directions. Which source is the more credible and ethically significant?</a:t>
            </a:r>
            <a:br>
              <a:rPr lang="en-US" sz="1200" kern="1200" dirty="0" smtClean="0">
                <a:solidFill>
                  <a:schemeClr val="tx1"/>
                </a:solidFill>
                <a:effectLst/>
                <a:latin typeface="+mn-lt"/>
                <a:ea typeface="+mn-ea"/>
                <a:cs typeface="+mn-cs"/>
              </a:rPr>
            </a:br>
            <a:endParaRPr lang="en-US" altLang="en-US" b="1" baseline="0" dirty="0" smtClean="0">
              <a:latin typeface="Times New Roman" pitchFamily="18" charset="0"/>
            </a:endParaRPr>
          </a:p>
          <a:p>
            <a:pPr marL="0" indent="0">
              <a:buFont typeface="Calibri" pitchFamily="34" charset="0"/>
              <a:buNone/>
            </a:pPr>
            <a:r>
              <a:rPr lang="en-US" altLang="en-US" b="1" baseline="0" dirty="0" smtClean="0">
                <a:latin typeface="Times New Roman" pitchFamily="18" charset="0"/>
              </a:rPr>
              <a:t>Next slide</a:t>
            </a:r>
          </a:p>
          <a:p>
            <a:pPr marL="0" indent="0">
              <a:buFont typeface="Calibri" pitchFamily="34" charset="0"/>
              <a:buNone/>
            </a:pPr>
            <a:endParaRPr lang="en-US" altLang="en-US" dirty="0" smtClean="0">
              <a:latin typeface="Times New Roman" pitchFamily="18" charset="0"/>
            </a:endParaRPr>
          </a:p>
        </p:txBody>
      </p:sp>
      <p:sp>
        <p:nvSpPr>
          <p:cNvPr id="6144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002" eaLnBrk="0" hangingPunct="0">
              <a:defRPr sz="2400">
                <a:solidFill>
                  <a:schemeClr val="tx1"/>
                </a:solidFill>
                <a:latin typeface="Times New Roman" charset="0"/>
                <a:ea typeface="ＭＳ Ｐゴシック" charset="0"/>
                <a:cs typeface="ＭＳ Ｐゴシック" charset="0"/>
              </a:defRPr>
            </a:lvl1pPr>
            <a:lvl2pPr marL="744801" indent="-286462" defTabSz="931002" eaLnBrk="0" hangingPunct="0">
              <a:defRPr sz="2400">
                <a:solidFill>
                  <a:schemeClr val="tx1"/>
                </a:solidFill>
                <a:latin typeface="Times New Roman" charset="0"/>
                <a:ea typeface="ＭＳ Ｐゴシック" charset="0"/>
              </a:defRPr>
            </a:lvl2pPr>
            <a:lvl3pPr marL="1145848" indent="-229170" defTabSz="931002" eaLnBrk="0" hangingPunct="0">
              <a:defRPr sz="2400">
                <a:solidFill>
                  <a:schemeClr val="tx1"/>
                </a:solidFill>
                <a:latin typeface="Times New Roman" charset="0"/>
                <a:ea typeface="ＭＳ Ｐゴシック" charset="0"/>
              </a:defRPr>
            </a:lvl3pPr>
            <a:lvl4pPr marL="1604188" indent="-229170" defTabSz="931002" eaLnBrk="0" hangingPunct="0">
              <a:defRPr sz="2400">
                <a:solidFill>
                  <a:schemeClr val="tx1"/>
                </a:solidFill>
                <a:latin typeface="Times New Roman" charset="0"/>
                <a:ea typeface="ＭＳ Ｐゴシック" charset="0"/>
              </a:defRPr>
            </a:lvl4pPr>
            <a:lvl5pPr marL="2062527" indent="-229170" defTabSz="931002" eaLnBrk="0" hangingPunct="0">
              <a:defRPr sz="2400">
                <a:solidFill>
                  <a:schemeClr val="tx1"/>
                </a:solidFill>
                <a:latin typeface="Times New Roman" charset="0"/>
                <a:ea typeface="ＭＳ Ｐゴシック" charset="0"/>
              </a:defRPr>
            </a:lvl5pPr>
            <a:lvl6pPr marL="2520866" indent="-229170" defTabSz="931002" eaLnBrk="0" fontAlgn="base" hangingPunct="0">
              <a:spcBef>
                <a:spcPct val="0"/>
              </a:spcBef>
              <a:spcAft>
                <a:spcPct val="0"/>
              </a:spcAft>
              <a:defRPr sz="2400">
                <a:solidFill>
                  <a:schemeClr val="tx1"/>
                </a:solidFill>
                <a:latin typeface="Times New Roman" charset="0"/>
                <a:ea typeface="ＭＳ Ｐゴシック" charset="0"/>
              </a:defRPr>
            </a:lvl6pPr>
            <a:lvl7pPr marL="2979206" indent="-229170" defTabSz="931002" eaLnBrk="0" fontAlgn="base" hangingPunct="0">
              <a:spcBef>
                <a:spcPct val="0"/>
              </a:spcBef>
              <a:spcAft>
                <a:spcPct val="0"/>
              </a:spcAft>
              <a:defRPr sz="2400">
                <a:solidFill>
                  <a:schemeClr val="tx1"/>
                </a:solidFill>
                <a:latin typeface="Times New Roman" charset="0"/>
                <a:ea typeface="ＭＳ Ｐゴシック" charset="0"/>
              </a:defRPr>
            </a:lvl7pPr>
            <a:lvl8pPr marL="3437546" indent="-229170" defTabSz="931002" eaLnBrk="0" fontAlgn="base" hangingPunct="0">
              <a:spcBef>
                <a:spcPct val="0"/>
              </a:spcBef>
              <a:spcAft>
                <a:spcPct val="0"/>
              </a:spcAft>
              <a:defRPr sz="2400">
                <a:solidFill>
                  <a:schemeClr val="tx1"/>
                </a:solidFill>
                <a:latin typeface="Times New Roman" charset="0"/>
                <a:ea typeface="ＭＳ Ｐゴシック" charset="0"/>
              </a:defRPr>
            </a:lvl8pPr>
            <a:lvl9pPr marL="3895886" indent="-229170" defTabSz="931002"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5D118E4-812A-6F4B-834D-5B76F57A65E1}" type="slidenum">
              <a:rPr lang="en-US" sz="1200"/>
              <a:pPr eaLnBrk="1" hangingPunct="1"/>
              <a:t>15</a:t>
            </a:fld>
            <a:endParaRPr lang="en-US" sz="1200" dirty="0"/>
          </a:p>
        </p:txBody>
      </p:sp>
    </p:spTree>
    <p:extLst>
      <p:ext uri="{BB962C8B-B14F-4D97-AF65-F5344CB8AC3E}">
        <p14:creationId xmlns:p14="http://schemas.microsoft.com/office/powerpoint/2010/main" val="3613049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baseline="0" dirty="0" smtClean="0">
                <a:latin typeface="Times New Roman" pitchFamily="18" charset="0"/>
              </a:rPr>
              <a:t/>
            </a:r>
            <a:br>
              <a:rPr lang="en-US" altLang="en-US" baseline="0" dirty="0" smtClean="0">
                <a:latin typeface="Times New Roman" pitchFamily="18" charset="0"/>
              </a:rPr>
            </a:br>
            <a:r>
              <a:rPr lang="en-US" sz="1200" kern="1200" dirty="0" smtClean="0">
                <a:solidFill>
                  <a:schemeClr val="tx1"/>
                </a:solidFill>
                <a:effectLst/>
                <a:latin typeface="+mn-lt"/>
                <a:ea typeface="+mn-ea"/>
                <a:cs typeface="+mn-cs"/>
              </a:rPr>
              <a:t>So far we really have only one moral consideration at work—autonomy. But let’s assume for the sake of our moral imaginations that he clearly lacks capacity; and we have no evidence at all about his previous values. This kind of “what if” experiment is a good way to identify other moral considerations that may turn out to be highly relevant.</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So under these assumptions, making the decision what to do will have to rely on moral consideration other than his autonomy. What might it be?</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Don’t we normally have an obligation </a:t>
            </a:r>
            <a:r>
              <a:rPr lang="en-US" sz="1200" b="1" kern="1200" dirty="0" smtClean="0">
                <a:solidFill>
                  <a:schemeClr val="tx1"/>
                </a:solidFill>
                <a:effectLst/>
                <a:latin typeface="+mn-lt"/>
                <a:ea typeface="+mn-ea"/>
                <a:cs typeface="+mn-cs"/>
              </a:rPr>
              <a:t>to prevent an avoidable death</a:t>
            </a:r>
            <a:r>
              <a:rPr lang="en-US" sz="1200" kern="1200" dirty="0" smtClean="0">
                <a:solidFill>
                  <a:schemeClr val="tx1"/>
                </a:solidFill>
                <a:effectLst/>
                <a:latin typeface="+mn-lt"/>
                <a:ea typeface="+mn-ea"/>
                <a:cs typeface="+mn-cs"/>
              </a:rPr>
              <a:t>? If so, whether we intubate or not will depend on his prognosis for survival.</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What if </a:t>
            </a:r>
            <a:r>
              <a:rPr lang="en-US" sz="1200" b="1" kern="1200" dirty="0" smtClean="0">
                <a:solidFill>
                  <a:schemeClr val="tx1"/>
                </a:solidFill>
                <a:effectLst/>
                <a:latin typeface="+mn-lt"/>
                <a:ea typeface="+mn-ea"/>
                <a:cs typeface="+mn-cs"/>
              </a:rPr>
              <a:t>his prognosis for survival is poor</a:t>
            </a:r>
            <a:r>
              <a:rPr lang="en-US" sz="1200" kern="1200" dirty="0" smtClean="0">
                <a:solidFill>
                  <a:schemeClr val="tx1"/>
                </a:solidFill>
                <a:effectLst/>
                <a:latin typeface="+mn-lt"/>
                <a:ea typeface="+mn-ea"/>
                <a:cs typeface="+mn-cs"/>
              </a:rPr>
              <a:t>? Keeping his right to autonomy off the table, and setting aside some other complications I won’t go into, a poor prognosis would argue in favor of </a:t>
            </a:r>
            <a:r>
              <a:rPr lang="en-US" sz="1200" b="1" kern="1200" dirty="0" smtClean="0">
                <a:solidFill>
                  <a:schemeClr val="tx1"/>
                </a:solidFill>
                <a:effectLst/>
                <a:latin typeface="+mn-lt"/>
                <a:ea typeface="+mn-ea"/>
                <a:cs typeface="+mn-cs"/>
              </a:rPr>
              <a:t>not intubating him.</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Notice that if in fact his prognosis is poor, it may not matter whether he has the capacity to refuse intubation. Because he does have that capacity, we will respect his right to refuse and not intubate him. And if he doesn’t have capacity, we will not intubate him, not out of respect for his autonomy, but because it’s what would be best for him under the tragic circumstances. There is often more than one route to the same conclusion. We should try to identify those, because sometimes one of those routes will be easier to travel than the other.</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If </a:t>
            </a:r>
            <a:r>
              <a:rPr lang="en-US" sz="1200" b="1" kern="1200" dirty="0" smtClean="0">
                <a:solidFill>
                  <a:schemeClr val="tx1"/>
                </a:solidFill>
                <a:effectLst/>
                <a:latin typeface="+mn-lt"/>
                <a:ea typeface="+mn-ea"/>
                <a:cs typeface="+mn-cs"/>
              </a:rPr>
              <a:t>his prognosis is good (click)</a:t>
            </a:r>
            <a:r>
              <a:rPr lang="en-US" sz="1200" kern="1200" dirty="0" smtClean="0">
                <a:solidFill>
                  <a:schemeClr val="tx1"/>
                </a:solidFill>
                <a:effectLst/>
                <a:latin typeface="+mn-lt"/>
                <a:ea typeface="+mn-ea"/>
                <a:cs typeface="+mn-cs"/>
              </a:rPr>
              <a:t>, is there any way to argue in favor of intubating him, despite his objections? </a:t>
            </a:r>
            <a:r>
              <a:rPr lang="en-US" sz="1200" b="1" kern="1200" dirty="0" smtClean="0">
                <a:solidFill>
                  <a:schemeClr val="tx1"/>
                </a:solidFill>
                <a:effectLst/>
                <a:latin typeface="+mn-lt"/>
                <a:ea typeface="+mn-ea"/>
                <a:cs typeface="+mn-cs"/>
              </a:rPr>
              <a:t>(Click</a:t>
            </a:r>
            <a:r>
              <a:rPr lang="en-US" sz="1200" kern="1200" dirty="0" smtClean="0">
                <a:solidFill>
                  <a:schemeClr val="tx1"/>
                </a:solidFill>
                <a:effectLst/>
                <a:latin typeface="+mn-lt"/>
                <a:ea typeface="+mn-ea"/>
                <a:cs typeface="+mn-cs"/>
              </a:rPr>
              <a:t>) If he clearly has capacity, probably not. Even if he clearly does not have </a:t>
            </a:r>
            <a:r>
              <a:rPr lang="en-US" sz="1200" kern="1200" smtClean="0">
                <a:solidFill>
                  <a:schemeClr val="tx1"/>
                </a:solidFill>
                <a:effectLst/>
                <a:latin typeface="+mn-lt"/>
                <a:ea typeface="+mn-ea"/>
                <a:cs typeface="+mn-cs"/>
              </a:rPr>
              <a:t>capacity it might </a:t>
            </a:r>
            <a:r>
              <a:rPr lang="en-US" sz="1200" kern="1200" dirty="0" smtClean="0">
                <a:solidFill>
                  <a:schemeClr val="tx1"/>
                </a:solidFill>
                <a:effectLst/>
                <a:latin typeface="+mn-lt"/>
                <a:ea typeface="+mn-ea"/>
                <a:cs typeface="+mn-cs"/>
              </a:rPr>
              <a:t>not be completely clear sailing—we will still have to face the question of what ethical weight we should give to the sheer fact of his refusal..</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Next slide</a:t>
            </a:r>
            <a:endParaRPr lang="en-US" sz="1200" kern="1200" dirty="0">
              <a:solidFill>
                <a:schemeClr val="tx1"/>
              </a:solidFill>
              <a:effectLst/>
              <a:latin typeface="+mn-lt"/>
              <a:ea typeface="+mn-ea"/>
              <a:cs typeface="+mn-cs"/>
            </a:endParaRPr>
          </a:p>
        </p:txBody>
      </p:sp>
      <p:sp>
        <p:nvSpPr>
          <p:cNvPr id="6144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002" eaLnBrk="0" hangingPunct="0">
              <a:defRPr sz="2400">
                <a:solidFill>
                  <a:schemeClr val="tx1"/>
                </a:solidFill>
                <a:latin typeface="Times New Roman" charset="0"/>
                <a:ea typeface="ＭＳ Ｐゴシック" charset="0"/>
                <a:cs typeface="ＭＳ Ｐゴシック" charset="0"/>
              </a:defRPr>
            </a:lvl1pPr>
            <a:lvl2pPr marL="744801" indent="-286462" defTabSz="931002" eaLnBrk="0" hangingPunct="0">
              <a:defRPr sz="2400">
                <a:solidFill>
                  <a:schemeClr val="tx1"/>
                </a:solidFill>
                <a:latin typeface="Times New Roman" charset="0"/>
                <a:ea typeface="ＭＳ Ｐゴシック" charset="0"/>
              </a:defRPr>
            </a:lvl2pPr>
            <a:lvl3pPr marL="1145848" indent="-229170" defTabSz="931002" eaLnBrk="0" hangingPunct="0">
              <a:defRPr sz="2400">
                <a:solidFill>
                  <a:schemeClr val="tx1"/>
                </a:solidFill>
                <a:latin typeface="Times New Roman" charset="0"/>
                <a:ea typeface="ＭＳ Ｐゴシック" charset="0"/>
              </a:defRPr>
            </a:lvl3pPr>
            <a:lvl4pPr marL="1604188" indent="-229170" defTabSz="931002" eaLnBrk="0" hangingPunct="0">
              <a:defRPr sz="2400">
                <a:solidFill>
                  <a:schemeClr val="tx1"/>
                </a:solidFill>
                <a:latin typeface="Times New Roman" charset="0"/>
                <a:ea typeface="ＭＳ Ｐゴシック" charset="0"/>
              </a:defRPr>
            </a:lvl4pPr>
            <a:lvl5pPr marL="2062527" indent="-229170" defTabSz="931002" eaLnBrk="0" hangingPunct="0">
              <a:defRPr sz="2400">
                <a:solidFill>
                  <a:schemeClr val="tx1"/>
                </a:solidFill>
                <a:latin typeface="Times New Roman" charset="0"/>
                <a:ea typeface="ＭＳ Ｐゴシック" charset="0"/>
              </a:defRPr>
            </a:lvl5pPr>
            <a:lvl6pPr marL="2520866" indent="-229170" defTabSz="931002" eaLnBrk="0" fontAlgn="base" hangingPunct="0">
              <a:spcBef>
                <a:spcPct val="0"/>
              </a:spcBef>
              <a:spcAft>
                <a:spcPct val="0"/>
              </a:spcAft>
              <a:defRPr sz="2400">
                <a:solidFill>
                  <a:schemeClr val="tx1"/>
                </a:solidFill>
                <a:latin typeface="Times New Roman" charset="0"/>
                <a:ea typeface="ＭＳ Ｐゴシック" charset="0"/>
              </a:defRPr>
            </a:lvl6pPr>
            <a:lvl7pPr marL="2979206" indent="-229170" defTabSz="931002" eaLnBrk="0" fontAlgn="base" hangingPunct="0">
              <a:spcBef>
                <a:spcPct val="0"/>
              </a:spcBef>
              <a:spcAft>
                <a:spcPct val="0"/>
              </a:spcAft>
              <a:defRPr sz="2400">
                <a:solidFill>
                  <a:schemeClr val="tx1"/>
                </a:solidFill>
                <a:latin typeface="Times New Roman" charset="0"/>
                <a:ea typeface="ＭＳ Ｐゴシック" charset="0"/>
              </a:defRPr>
            </a:lvl7pPr>
            <a:lvl8pPr marL="3437546" indent="-229170" defTabSz="931002" eaLnBrk="0" fontAlgn="base" hangingPunct="0">
              <a:spcBef>
                <a:spcPct val="0"/>
              </a:spcBef>
              <a:spcAft>
                <a:spcPct val="0"/>
              </a:spcAft>
              <a:defRPr sz="2400">
                <a:solidFill>
                  <a:schemeClr val="tx1"/>
                </a:solidFill>
                <a:latin typeface="Times New Roman" charset="0"/>
                <a:ea typeface="ＭＳ Ｐゴシック" charset="0"/>
              </a:defRPr>
            </a:lvl8pPr>
            <a:lvl9pPr marL="3895886" indent="-229170" defTabSz="931002"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5D118E4-812A-6F4B-834D-5B76F57A65E1}" type="slidenum">
              <a:rPr lang="en-US" sz="1200"/>
              <a:pPr eaLnBrk="1" hangingPunct="1"/>
              <a:t>16</a:t>
            </a:fld>
            <a:endParaRPr lang="en-US" sz="1200" dirty="0"/>
          </a:p>
        </p:txBody>
      </p:sp>
    </p:spTree>
    <p:extLst>
      <p:ext uri="{BB962C8B-B14F-4D97-AF65-F5344CB8AC3E}">
        <p14:creationId xmlns:p14="http://schemas.microsoft.com/office/powerpoint/2010/main" val="335995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40CBF0-2CFE-4127-83AF-D74A42B5C4E8}" type="datetimeFigureOut">
              <a:rPr lang="en-US" smtClean="0"/>
              <a:t>5/14/16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4B49B-4D87-4AD7-99D8-799107D0FE86}"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3215" y="231005"/>
            <a:ext cx="5362653" cy="875900"/>
          </a:xfrm>
          <a:prstGeom prst="rect">
            <a:avLst/>
          </a:prstGeom>
        </p:spPr>
      </p:pic>
      <p:sp>
        <p:nvSpPr>
          <p:cNvPr id="8" name="Rectangle 7"/>
          <p:cNvSpPr/>
          <p:nvPr userDrawn="1"/>
        </p:nvSpPr>
        <p:spPr>
          <a:xfrm>
            <a:off x="0" y="0"/>
            <a:ext cx="152400" cy="6858000"/>
          </a:xfrm>
          <a:prstGeom prst="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3112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40CBF0-2CFE-4127-83AF-D74A42B5C4E8}" type="datetimeFigureOut">
              <a:rPr lang="en-US" smtClean="0"/>
              <a:t>5/14/16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4B49B-4D87-4AD7-99D8-799107D0FE86}" type="slidenum">
              <a:rPr lang="en-US" smtClean="0"/>
              <a:t>‹#›</a:t>
            </a:fld>
            <a:endParaRPr lang="en-US"/>
          </a:p>
        </p:txBody>
      </p:sp>
    </p:spTree>
    <p:extLst>
      <p:ext uri="{BB962C8B-B14F-4D97-AF65-F5344CB8AC3E}">
        <p14:creationId xmlns:p14="http://schemas.microsoft.com/office/powerpoint/2010/main" val="4273091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40CBF0-2CFE-4127-83AF-D74A42B5C4E8}" type="datetimeFigureOut">
              <a:rPr lang="en-US" smtClean="0"/>
              <a:t>5/14/16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4B49B-4D87-4AD7-99D8-799107D0FE86}" type="slidenum">
              <a:rPr lang="en-US" smtClean="0"/>
              <a:t>‹#›</a:t>
            </a:fld>
            <a:endParaRPr lang="en-US"/>
          </a:p>
        </p:txBody>
      </p:sp>
    </p:spTree>
    <p:extLst>
      <p:ext uri="{BB962C8B-B14F-4D97-AF65-F5344CB8AC3E}">
        <p14:creationId xmlns:p14="http://schemas.microsoft.com/office/powerpoint/2010/main" val="1872439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06904"/>
            <a:ext cx="8229600" cy="1108953"/>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2438400"/>
            <a:ext cx="8229600" cy="3763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40CBF0-2CFE-4127-83AF-D74A42B5C4E8}" type="datetimeFigureOut">
              <a:rPr lang="en-US" smtClean="0"/>
              <a:t>5/14/16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4B49B-4D87-4AD7-99D8-799107D0FE86}"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231005"/>
            <a:ext cx="5362653" cy="875900"/>
          </a:xfrm>
          <a:prstGeom prst="rect">
            <a:avLst/>
          </a:prstGeom>
        </p:spPr>
      </p:pic>
      <p:sp>
        <p:nvSpPr>
          <p:cNvPr id="8" name="Rectangle 7"/>
          <p:cNvSpPr/>
          <p:nvPr userDrawn="1"/>
        </p:nvSpPr>
        <p:spPr>
          <a:xfrm>
            <a:off x="0" y="0"/>
            <a:ext cx="152400" cy="6858000"/>
          </a:xfrm>
          <a:prstGeom prst="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9900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40CBF0-2CFE-4127-83AF-D74A42B5C4E8}" type="datetimeFigureOut">
              <a:rPr lang="en-US" smtClean="0"/>
              <a:t>5/14/16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4B49B-4D87-4AD7-99D8-799107D0FE86}" type="slidenum">
              <a:rPr lang="en-US" smtClean="0"/>
              <a:t>‹#›</a:t>
            </a:fld>
            <a:endParaRPr lang="en-US"/>
          </a:p>
        </p:txBody>
      </p:sp>
    </p:spTree>
    <p:extLst>
      <p:ext uri="{BB962C8B-B14F-4D97-AF65-F5344CB8AC3E}">
        <p14:creationId xmlns:p14="http://schemas.microsoft.com/office/powerpoint/2010/main" val="1262244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40CBF0-2CFE-4127-83AF-D74A42B5C4E8}" type="datetimeFigureOut">
              <a:rPr lang="en-US" smtClean="0"/>
              <a:t>5/14/16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4B49B-4D87-4AD7-99D8-799107D0FE86}" type="slidenum">
              <a:rPr lang="en-US" smtClean="0"/>
              <a:t>‹#›</a:t>
            </a:fld>
            <a:endParaRPr lang="en-US"/>
          </a:p>
        </p:txBody>
      </p:sp>
    </p:spTree>
    <p:extLst>
      <p:ext uri="{BB962C8B-B14F-4D97-AF65-F5344CB8AC3E}">
        <p14:creationId xmlns:p14="http://schemas.microsoft.com/office/powerpoint/2010/main" val="2423575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40CBF0-2CFE-4127-83AF-D74A42B5C4E8}" type="datetimeFigureOut">
              <a:rPr lang="en-US" smtClean="0"/>
              <a:t>5/14/16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84B49B-4D87-4AD7-99D8-799107D0FE86}" type="slidenum">
              <a:rPr lang="en-US" smtClean="0"/>
              <a:t>‹#›</a:t>
            </a:fld>
            <a:endParaRPr lang="en-US"/>
          </a:p>
        </p:txBody>
      </p:sp>
    </p:spTree>
    <p:extLst>
      <p:ext uri="{BB962C8B-B14F-4D97-AF65-F5344CB8AC3E}">
        <p14:creationId xmlns:p14="http://schemas.microsoft.com/office/powerpoint/2010/main" val="460772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40CBF0-2CFE-4127-83AF-D74A42B5C4E8}" type="datetimeFigureOut">
              <a:rPr lang="en-US" smtClean="0"/>
              <a:t>5/14/16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84B49B-4D87-4AD7-99D8-799107D0FE86}" type="slidenum">
              <a:rPr lang="en-US" smtClean="0"/>
              <a:t>‹#›</a:t>
            </a:fld>
            <a:endParaRPr lang="en-US"/>
          </a:p>
        </p:txBody>
      </p:sp>
    </p:spTree>
    <p:extLst>
      <p:ext uri="{BB962C8B-B14F-4D97-AF65-F5344CB8AC3E}">
        <p14:creationId xmlns:p14="http://schemas.microsoft.com/office/powerpoint/2010/main" val="768383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40CBF0-2CFE-4127-83AF-D74A42B5C4E8}" type="datetimeFigureOut">
              <a:rPr lang="en-US" smtClean="0"/>
              <a:t>5/14/16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84B49B-4D87-4AD7-99D8-799107D0FE86}" type="slidenum">
              <a:rPr lang="en-US" smtClean="0"/>
              <a:t>‹#›</a:t>
            </a:fld>
            <a:endParaRPr lang="en-US"/>
          </a:p>
        </p:txBody>
      </p:sp>
    </p:spTree>
    <p:extLst>
      <p:ext uri="{BB962C8B-B14F-4D97-AF65-F5344CB8AC3E}">
        <p14:creationId xmlns:p14="http://schemas.microsoft.com/office/powerpoint/2010/main" val="2344067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40CBF0-2CFE-4127-83AF-D74A42B5C4E8}" type="datetimeFigureOut">
              <a:rPr lang="en-US" smtClean="0"/>
              <a:t>5/14/16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4B49B-4D87-4AD7-99D8-799107D0FE86}" type="slidenum">
              <a:rPr lang="en-US" smtClean="0"/>
              <a:t>‹#›</a:t>
            </a:fld>
            <a:endParaRPr lang="en-US"/>
          </a:p>
        </p:txBody>
      </p:sp>
    </p:spTree>
    <p:extLst>
      <p:ext uri="{BB962C8B-B14F-4D97-AF65-F5344CB8AC3E}">
        <p14:creationId xmlns:p14="http://schemas.microsoft.com/office/powerpoint/2010/main" val="4254430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40CBF0-2CFE-4127-83AF-D74A42B5C4E8}" type="datetimeFigureOut">
              <a:rPr lang="en-US" smtClean="0"/>
              <a:t>5/14/16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4B49B-4D87-4AD7-99D8-799107D0FE86}" type="slidenum">
              <a:rPr lang="en-US" smtClean="0"/>
              <a:t>‹#›</a:t>
            </a:fld>
            <a:endParaRPr lang="en-US"/>
          </a:p>
        </p:txBody>
      </p:sp>
    </p:spTree>
    <p:extLst>
      <p:ext uri="{BB962C8B-B14F-4D97-AF65-F5344CB8AC3E}">
        <p14:creationId xmlns:p14="http://schemas.microsoft.com/office/powerpoint/2010/main" val="40850441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0CBF0-2CFE-4127-83AF-D74A42B5C4E8}" type="datetimeFigureOut">
              <a:rPr lang="en-US" smtClean="0"/>
              <a:t>5/14/16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84B49B-4D87-4AD7-99D8-799107D0FE86}" type="slidenum">
              <a:rPr lang="en-US" smtClean="0"/>
              <a:t>‹#›</a:t>
            </a:fld>
            <a:endParaRPr lang="en-US"/>
          </a:p>
        </p:txBody>
      </p:sp>
    </p:spTree>
    <p:extLst>
      <p:ext uri="{BB962C8B-B14F-4D97-AF65-F5344CB8AC3E}">
        <p14:creationId xmlns:p14="http://schemas.microsoft.com/office/powerpoint/2010/main" val="3218706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latin typeface="Arial" panose="020B0604020202020204" pitchFamily="34" charset="0"/>
                <a:cs typeface="Arial" panose="020B0604020202020204" pitchFamily="34" charset="0"/>
              </a:rPr>
              <a:t>Disability Bioethics:  How Faith and Ethics influence Health Care </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295400" y="4419600"/>
            <a:ext cx="6400800" cy="1752600"/>
          </a:xfrm>
        </p:spPr>
        <p:txBody>
          <a:bodyPr>
            <a:normAutofit/>
          </a:bodyPr>
          <a:lstStyle/>
          <a:p>
            <a:r>
              <a:rPr lang="en-US" dirty="0" smtClean="0">
                <a:solidFill>
                  <a:schemeClr val="tx1"/>
                </a:solidFill>
                <a:latin typeface="Arial" panose="020B0604020202020204" pitchFamily="34" charset="0"/>
                <a:cs typeface="Arial" panose="020B0604020202020204" pitchFamily="34" charset="0"/>
              </a:rPr>
              <a:t>Devan Stahl, PhD</a:t>
            </a:r>
          </a:p>
          <a:p>
            <a:r>
              <a:rPr lang="en-US" dirty="0" smtClean="0">
                <a:solidFill>
                  <a:schemeClr val="tx1"/>
                </a:solidFill>
                <a:latin typeface="Arial" panose="020B0604020202020204" pitchFamily="34" charset="0"/>
                <a:cs typeface="Arial" panose="020B0604020202020204" pitchFamily="34" charset="0"/>
              </a:rPr>
              <a:t>Assistant Professor of Clinical Ethics</a:t>
            </a:r>
          </a:p>
          <a:p>
            <a:endParaRPr lang="en-US" dirty="0" smtClean="0">
              <a:solidFill>
                <a:schemeClr val="tx1"/>
              </a:solidFill>
            </a:endParaRPr>
          </a:p>
          <a:p>
            <a:endParaRPr lang="en-US" dirty="0"/>
          </a:p>
        </p:txBody>
      </p:sp>
    </p:spTree>
    <p:extLst>
      <p:ext uri="{BB962C8B-B14F-4D97-AF65-F5344CB8AC3E}">
        <p14:creationId xmlns:p14="http://schemas.microsoft.com/office/powerpoint/2010/main" val="1580093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08953"/>
          </a:xfrm>
        </p:spPr>
        <p:txBody>
          <a:bodyPr/>
          <a:lstStyle/>
          <a:p>
            <a:r>
              <a:rPr lang="en-US" dirty="0" smtClean="0">
                <a:latin typeface="Arial" panose="020B0604020202020204" pitchFamily="34" charset="0"/>
                <a:cs typeface="Arial" panose="020B0604020202020204" pitchFamily="34" charset="0"/>
              </a:rPr>
              <a:t>Continuing Controversies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438400"/>
            <a:ext cx="8229600" cy="4114800"/>
          </a:xfrm>
        </p:spPr>
        <p:txBody>
          <a:bodyPr>
            <a:normAutofit fontScale="92500" lnSpcReduction="10000"/>
          </a:bodyPr>
          <a:lstStyle/>
          <a:p>
            <a:r>
              <a:rPr lang="en-US" dirty="0" smtClean="0">
                <a:latin typeface="Arial" panose="020B0604020202020204" pitchFamily="34" charset="0"/>
                <a:cs typeface="Arial" panose="020B0604020202020204" pitchFamily="34" charset="0"/>
              </a:rPr>
              <a:t>Prenatal Screening/PGD/Abortion </a:t>
            </a:r>
          </a:p>
          <a:p>
            <a:r>
              <a:rPr lang="en-US" dirty="0" smtClean="0">
                <a:latin typeface="Arial" panose="020B0604020202020204" pitchFamily="34" charset="0"/>
                <a:cs typeface="Arial" panose="020B0604020202020204" pitchFamily="34" charset="0"/>
              </a:rPr>
              <a:t>Physician Assisted Suicide</a:t>
            </a:r>
          </a:p>
          <a:p>
            <a:r>
              <a:rPr lang="en-US" dirty="0" smtClean="0">
                <a:latin typeface="Arial" panose="020B0604020202020204" pitchFamily="34" charset="0"/>
                <a:cs typeface="Arial" panose="020B0604020202020204" pitchFamily="34" charset="0"/>
              </a:rPr>
              <a:t>Institutionalization PID</a:t>
            </a:r>
          </a:p>
          <a:p>
            <a:r>
              <a:rPr lang="en-US" dirty="0" smtClean="0">
                <a:latin typeface="Arial" panose="020B0604020202020204" pitchFamily="34" charset="0"/>
                <a:cs typeface="Arial" panose="020B0604020202020204" pitchFamily="34" charset="0"/>
              </a:rPr>
              <a:t>Development of prosthetics </a:t>
            </a:r>
          </a:p>
          <a:p>
            <a:r>
              <a:rPr lang="en-US" dirty="0" smtClean="0">
                <a:latin typeface="Arial" panose="020B0604020202020204" pitchFamily="34" charset="0"/>
                <a:cs typeface="Arial" panose="020B0604020202020204" pitchFamily="34" charset="0"/>
              </a:rPr>
              <a:t>The biomedical model/ “species typical functioning”</a:t>
            </a:r>
          </a:p>
          <a:p>
            <a:r>
              <a:rPr lang="en-US" dirty="0">
                <a:latin typeface="Arial" panose="020B0604020202020204" pitchFamily="34" charset="0"/>
                <a:cs typeface="Arial" panose="020B0604020202020204" pitchFamily="34" charset="0"/>
              </a:rPr>
              <a:t>Quality of life </a:t>
            </a:r>
            <a:r>
              <a:rPr lang="en-US" dirty="0" smtClean="0">
                <a:latin typeface="Arial" panose="020B0604020202020204" pitchFamily="34" charset="0"/>
                <a:cs typeface="Arial" panose="020B0604020202020204" pitchFamily="34" charset="0"/>
              </a:rPr>
              <a:t>determinations – who gets to decide?</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4344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Group Reflection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667000"/>
            <a:ext cx="8229600" cy="3763963"/>
          </a:xfrm>
        </p:spPr>
        <p:txBody>
          <a:bodyPr/>
          <a:lstStyle/>
          <a:p>
            <a:r>
              <a:rPr lang="en-US" dirty="0" smtClean="0">
                <a:latin typeface="Arial" panose="020B0604020202020204" pitchFamily="34" charset="0"/>
                <a:cs typeface="Arial" panose="020B0604020202020204" pitchFamily="34" charset="0"/>
              </a:rPr>
              <a:t>What would you like clinicians and bioethicists to know about your “disability experience” </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What would you like clinicians and bioethicists to know about your “religious experience”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1895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Considering ethical implications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7500" lnSpcReduction="20000"/>
          </a:bodyPr>
          <a:lstStyle/>
          <a:p>
            <a:r>
              <a:rPr lang="en-US" dirty="0">
                <a:latin typeface="Arial" panose="020B0604020202020204" pitchFamily="34" charset="0"/>
                <a:cs typeface="Arial" panose="020B0604020202020204" pitchFamily="34" charset="0"/>
              </a:rPr>
              <a:t>Mr. D was admitted through the ED with cough, fever, and difficulty breathing. X-rays showed lung infiltrates. He was admitted with a presumptive diagnosis of pneumonia, and treated with broad-spectrum antibiotics. Two days later his symptoms had worsened. Bronchoscopy was recommended, and the possible need for </a:t>
            </a:r>
            <a:r>
              <a:rPr lang="en-US" dirty="0" err="1">
                <a:latin typeface="Arial" panose="020B0604020202020204" pitchFamily="34" charset="0"/>
                <a:cs typeface="Arial" panose="020B0604020202020204" pitchFamily="34" charset="0"/>
              </a:rPr>
              <a:t>ventilatory</a:t>
            </a:r>
            <a:r>
              <a:rPr lang="en-US" dirty="0">
                <a:latin typeface="Arial" panose="020B0604020202020204" pitchFamily="34" charset="0"/>
                <a:cs typeface="Arial" panose="020B0604020202020204" pitchFamily="34" charset="0"/>
              </a:rPr>
              <a:t> support was discussed. Mr. D adamantly refused both. Although in some distress, he was alert and oriented. He appeared to understand the information provided, but would not explain the reasons for his refusals.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0022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06905"/>
            <a:ext cx="8229600" cy="721896"/>
          </a:xfrm>
        </p:spPr>
        <p:txBody>
          <a:bodyPr>
            <a:normAutofit fontScale="90000"/>
          </a:bodyPr>
          <a:lstStyle/>
          <a:p>
            <a:r>
              <a:rPr lang="en-US" dirty="0" smtClean="0">
                <a:latin typeface="Arial" panose="020B0604020202020204" pitchFamily="34" charset="0"/>
                <a:cs typeface="Arial" panose="020B0604020202020204" pitchFamily="34" charset="0"/>
              </a:rPr>
              <a:t>Key Ethical Considerations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20189" y="1981200"/>
            <a:ext cx="8229600" cy="4724400"/>
          </a:xfrm>
        </p:spPr>
        <p:txBody>
          <a:bodyPr>
            <a:normAutofit fontScale="77500" lnSpcReduction="20000"/>
          </a:bodyPr>
          <a:lstStyle/>
          <a:p>
            <a:r>
              <a:rPr lang="en-US" dirty="0" smtClean="0">
                <a:latin typeface="Arial" panose="020B0604020202020204" pitchFamily="34" charset="0"/>
                <a:cs typeface="Arial" panose="020B0604020202020204" pitchFamily="34" charset="0"/>
              </a:rPr>
              <a:t>Autonomy: the right to make medical decisions for yourself</a:t>
            </a:r>
          </a:p>
          <a:p>
            <a:pPr lvl="1"/>
            <a:r>
              <a:rPr lang="en-US" dirty="0" smtClean="0">
                <a:latin typeface="Arial" panose="020B0604020202020204" pitchFamily="34" charset="0"/>
                <a:cs typeface="Arial" panose="020B0604020202020204" pitchFamily="34" charset="0"/>
              </a:rPr>
              <a:t>Right to refuse medical treatment</a:t>
            </a:r>
          </a:p>
          <a:p>
            <a:pPr lvl="1"/>
            <a:r>
              <a:rPr lang="en-US" dirty="0" smtClean="0">
                <a:latin typeface="Arial" panose="020B0604020202020204" pitchFamily="34" charset="0"/>
                <a:cs typeface="Arial" panose="020B0604020202020204" pitchFamily="34" charset="0"/>
              </a:rPr>
              <a:t>Decisional capacity: your ability to make decisions for yourself</a:t>
            </a:r>
          </a:p>
          <a:p>
            <a:pPr lvl="2"/>
            <a:r>
              <a:rPr lang="en-US" dirty="0" smtClean="0">
                <a:latin typeface="Arial" panose="020B0604020202020204" pitchFamily="34" charset="0"/>
                <a:cs typeface="Arial" panose="020B0604020202020204" pitchFamily="34" charset="0"/>
              </a:rPr>
              <a:t>If you do not have DC, your surrogate has an obligation to make choices as you would have made them OR to act in your best interest</a:t>
            </a:r>
          </a:p>
          <a:p>
            <a:r>
              <a:rPr lang="en-US" dirty="0" smtClean="0">
                <a:latin typeface="Arial" panose="020B0604020202020204" pitchFamily="34" charset="0"/>
                <a:cs typeface="Arial" panose="020B0604020202020204" pitchFamily="34" charset="0"/>
              </a:rPr>
              <a:t>Beneficence/Non-Maleficence: the clinicians’ obligation to help and not harm you</a:t>
            </a:r>
          </a:p>
          <a:p>
            <a:pPr lvl="1"/>
            <a:r>
              <a:rPr lang="en-US" dirty="0" smtClean="0">
                <a:latin typeface="Arial" panose="020B0604020202020204" pitchFamily="34" charset="0"/>
                <a:cs typeface="Arial" panose="020B0604020202020204" pitchFamily="34" charset="0"/>
              </a:rPr>
              <a:t>Clinicians have an obligation to prevent an avoidable death</a:t>
            </a:r>
          </a:p>
          <a:p>
            <a:r>
              <a:rPr lang="en-US" dirty="0" smtClean="0">
                <a:latin typeface="Arial" panose="020B0604020202020204" pitchFamily="34" charset="0"/>
                <a:cs typeface="Arial" panose="020B0604020202020204" pitchFamily="34" charset="0"/>
              </a:rPr>
              <a:t>Justice: Clinicians are obligated to distribute resources fairly and not discriminate against certain patients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5396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265113" y="123001"/>
            <a:ext cx="8229600" cy="655637"/>
          </a:xfrm>
        </p:spPr>
        <p:txBody>
          <a:bodyPr rtlCol="0">
            <a:normAutofit fontScale="90000"/>
          </a:bodyPr>
          <a:lstStyle/>
          <a:p>
            <a:pPr fontAlgn="auto">
              <a:spcAft>
                <a:spcPts val="0"/>
              </a:spcAft>
              <a:defRPr/>
            </a:pPr>
            <a:r>
              <a:rPr lang="en-US" dirty="0" smtClean="0">
                <a:latin typeface="Arial" panose="020B0604020202020204" pitchFamily="34" charset="0"/>
                <a:cs typeface="Arial" panose="020B0604020202020204" pitchFamily="34" charset="0"/>
              </a:rPr>
              <a:t>Ethical Diagnosis for Mr. D</a:t>
            </a:r>
            <a:endParaRPr lang="en-US" dirty="0">
              <a:latin typeface="Arial" panose="020B0604020202020204" pitchFamily="34" charset="0"/>
              <a:cs typeface="Arial" panose="020B0604020202020204" pitchFamily="34" charset="0"/>
            </a:endParaRPr>
          </a:p>
        </p:txBody>
      </p:sp>
      <p:sp>
        <p:nvSpPr>
          <p:cNvPr id="5" name="Rectangle 4"/>
          <p:cNvSpPr/>
          <p:nvPr/>
        </p:nvSpPr>
        <p:spPr>
          <a:xfrm>
            <a:off x="6803225" y="1817281"/>
            <a:ext cx="1928733" cy="646331"/>
          </a:xfrm>
          <a:prstGeom prst="rect">
            <a:avLst/>
          </a:prstGeom>
          <a:noFill/>
          <a:effectLst/>
        </p:spPr>
        <p:txBody>
          <a:bodyPr wrap="none">
            <a:spAutoFit/>
          </a:bodyPr>
          <a:lstStyle/>
          <a:p>
            <a:pPr algn="ctr">
              <a:defRPr/>
            </a:pPr>
            <a:r>
              <a:rPr lang="en-US" sz="3600" b="1" dirty="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Options</a:t>
            </a:r>
          </a:p>
        </p:txBody>
      </p:sp>
      <p:sp>
        <p:nvSpPr>
          <p:cNvPr id="9" name="TextBox 8"/>
          <p:cNvSpPr txBox="1">
            <a:spLocks noChangeArrowheads="1"/>
          </p:cNvSpPr>
          <p:nvPr/>
        </p:nvSpPr>
        <p:spPr bwMode="auto">
          <a:xfrm>
            <a:off x="541030" y="5625014"/>
            <a:ext cx="1646238"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a:latin typeface="Arial" panose="020B0604020202020204" pitchFamily="34" charset="0"/>
                <a:cs typeface="Arial" panose="020B0604020202020204" pitchFamily="34" charset="0"/>
              </a:rPr>
              <a:t>Right to refuse treatment</a:t>
            </a:r>
          </a:p>
        </p:txBody>
      </p:sp>
      <p:sp>
        <p:nvSpPr>
          <p:cNvPr id="13" name="TextBox 12"/>
          <p:cNvSpPr txBox="1">
            <a:spLocks noChangeArrowheads="1"/>
          </p:cNvSpPr>
          <p:nvPr/>
        </p:nvSpPr>
        <p:spPr bwMode="auto">
          <a:xfrm>
            <a:off x="444346" y="911363"/>
            <a:ext cx="1993900"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800" dirty="0">
                <a:latin typeface="Arial" panose="020B0604020202020204" pitchFamily="34" charset="0"/>
                <a:cs typeface="Arial" panose="020B0604020202020204" pitchFamily="34" charset="0"/>
              </a:rPr>
              <a:t>Do not intubate</a:t>
            </a:r>
          </a:p>
        </p:txBody>
      </p:sp>
      <p:sp>
        <p:nvSpPr>
          <p:cNvPr id="18" name="TextBox 17"/>
          <p:cNvSpPr txBox="1">
            <a:spLocks noChangeArrowheads="1"/>
          </p:cNvSpPr>
          <p:nvPr/>
        </p:nvSpPr>
        <p:spPr bwMode="auto">
          <a:xfrm>
            <a:off x="634568" y="4466421"/>
            <a:ext cx="1697037"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a:latin typeface="Arial" panose="020B0604020202020204" pitchFamily="34" charset="0"/>
                <a:cs typeface="Arial" panose="020B0604020202020204" pitchFamily="34" charset="0"/>
              </a:rPr>
              <a:t>He’s refusing </a:t>
            </a:r>
            <a:r>
              <a:rPr lang="en-US" dirty="0" err="1">
                <a:latin typeface="Arial" panose="020B0604020202020204" pitchFamily="34" charset="0"/>
                <a:cs typeface="Arial" panose="020B0604020202020204" pitchFamily="34" charset="0"/>
              </a:rPr>
              <a:t>Tx</a:t>
            </a:r>
            <a:endParaRPr lang="en-US" dirty="0">
              <a:latin typeface="Arial" panose="020B0604020202020204" pitchFamily="34" charset="0"/>
              <a:cs typeface="Arial" panose="020B0604020202020204" pitchFamily="34" charset="0"/>
            </a:endParaRPr>
          </a:p>
        </p:txBody>
      </p:sp>
      <p:sp>
        <p:nvSpPr>
          <p:cNvPr id="21" name="TextBox 20"/>
          <p:cNvSpPr txBox="1">
            <a:spLocks noChangeArrowheads="1"/>
          </p:cNvSpPr>
          <p:nvPr/>
        </p:nvSpPr>
        <p:spPr bwMode="auto">
          <a:xfrm>
            <a:off x="654162" y="2772488"/>
            <a:ext cx="2293755"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smtClean="0">
                <a:latin typeface="Arial" panose="020B0604020202020204" pitchFamily="34" charset="0"/>
                <a:cs typeface="Arial" panose="020B0604020202020204" pitchFamily="34" charset="0"/>
              </a:rPr>
              <a:t>He has decisional capacity</a:t>
            </a:r>
            <a:endParaRPr lang="en-US" dirty="0">
              <a:latin typeface="Arial" panose="020B0604020202020204" pitchFamily="34" charset="0"/>
              <a:cs typeface="Arial" panose="020B0604020202020204" pitchFamily="34" charset="0"/>
            </a:endParaRPr>
          </a:p>
        </p:txBody>
      </p:sp>
      <p:cxnSp>
        <p:nvCxnSpPr>
          <p:cNvPr id="11" name="Straight Arrow Connector 10"/>
          <p:cNvCxnSpPr/>
          <p:nvPr/>
        </p:nvCxnSpPr>
        <p:spPr>
          <a:xfrm flipV="1">
            <a:off x="569333" y="4879836"/>
            <a:ext cx="14598" cy="8351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V="1">
            <a:off x="583931" y="1856073"/>
            <a:ext cx="0" cy="23158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6309758" y="3674856"/>
            <a:ext cx="2544287" cy="646331"/>
          </a:xfrm>
          <a:prstGeom prst="rect">
            <a:avLst/>
          </a:prstGeom>
        </p:spPr>
        <p:txBody>
          <a:bodyPr wrap="none">
            <a:spAutoFit/>
          </a:bodyPr>
          <a:lstStyle/>
          <a:p>
            <a:pPr algn="ctr">
              <a:defRPr/>
            </a:pPr>
            <a:r>
              <a:rPr lang="en-US" sz="3600" b="1" dirty="0" smtClean="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Reasoning</a:t>
            </a:r>
            <a:endParaRPr lang="en-US" sz="3600" b="1" dirty="0">
              <a:ln w="1905"/>
              <a:effectLst>
                <a:innerShdw blurRad="69850" dist="43180" dir="5400000">
                  <a:srgbClr val="000000">
                    <a:alpha val="65000"/>
                  </a:srgbClr>
                </a:innerShdw>
              </a:effectLst>
              <a:latin typeface="Arial" panose="020B0604020202020204" pitchFamily="34" charset="0"/>
              <a:cs typeface="Arial" panose="020B0604020202020204" pitchFamily="34" charset="0"/>
            </a:endParaRPr>
          </a:p>
        </p:txBody>
      </p:sp>
      <p:sp>
        <p:nvSpPr>
          <p:cNvPr id="3" name="Rectangle 2"/>
          <p:cNvSpPr/>
          <p:nvPr/>
        </p:nvSpPr>
        <p:spPr>
          <a:xfrm>
            <a:off x="5334000" y="5378935"/>
            <a:ext cx="3657601" cy="1200329"/>
          </a:xfrm>
          <a:prstGeom prst="rect">
            <a:avLst/>
          </a:prstGeom>
        </p:spPr>
        <p:txBody>
          <a:bodyPr wrap="square">
            <a:spAutoFit/>
          </a:bodyPr>
          <a:lstStyle/>
          <a:p>
            <a:pPr algn="ctr">
              <a:defRPr/>
            </a:pPr>
            <a:r>
              <a:rPr lang="en-US" sz="3600" b="1" dirty="0" smtClean="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Moral Considerations</a:t>
            </a:r>
            <a:endParaRPr lang="en-US" sz="3600" b="1" dirty="0">
              <a:ln w="1905"/>
              <a:effectLst>
                <a:innerShdw blurRad="69850" dist="43180" dir="5400000">
                  <a:srgbClr val="000000">
                    <a:alpha val="65000"/>
                  </a:srgbClr>
                </a:inn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53920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checkerboard(across)">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fltVal val="0"/>
                                          </p:val>
                                        </p:tav>
                                        <p:tav tm="100000">
                                          <p:val>
                                            <p:strVal val="#ppt_w"/>
                                          </p:val>
                                        </p:tav>
                                      </p:tavLst>
                                    </p:anim>
                                    <p:anim calcmode="lin" valueType="num">
                                      <p:cBhvr>
                                        <p:cTn id="13" dur="1000" fill="hold"/>
                                        <p:tgtEl>
                                          <p:spTgt spid="9"/>
                                        </p:tgtEl>
                                        <p:attrNameLst>
                                          <p:attrName>ppt_h</p:attrName>
                                        </p:attrNameLst>
                                      </p:cBhvr>
                                      <p:tavLst>
                                        <p:tav tm="0">
                                          <p:val>
                                            <p:fltVal val="0"/>
                                          </p:val>
                                        </p:tav>
                                        <p:tav tm="100000">
                                          <p:val>
                                            <p:strVal val="#ppt_h"/>
                                          </p:val>
                                        </p:tav>
                                      </p:tavLst>
                                    </p:anim>
                                    <p:anim calcmode="lin" valueType="num">
                                      <p:cBhvr>
                                        <p:cTn id="14" dur="1000" fill="hold"/>
                                        <p:tgtEl>
                                          <p:spTgt spid="9"/>
                                        </p:tgtEl>
                                        <p:attrNameLst>
                                          <p:attrName>style.rotation</p:attrName>
                                        </p:attrNameLst>
                                      </p:cBhvr>
                                      <p:tavLst>
                                        <p:tav tm="0">
                                          <p:val>
                                            <p:fltVal val="90"/>
                                          </p:val>
                                        </p:tav>
                                        <p:tav tm="100000">
                                          <p:val>
                                            <p:fltVal val="0"/>
                                          </p:val>
                                        </p:tav>
                                      </p:tavLst>
                                    </p:anim>
                                    <p:animEffect transition="in" filter="fade">
                                      <p:cBhvr>
                                        <p:cTn id="15" dur="10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circle(in)">
                                      <p:cBhvr>
                                        <p:cTn id="20" dur="2000"/>
                                        <p:tgtEl>
                                          <p:spTgt spid="13"/>
                                        </p:tgtEl>
                                      </p:cBhvr>
                                    </p:animEffect>
                                  </p:childTnLst>
                                </p:cTn>
                              </p:par>
                            </p:childTnLst>
                          </p:cTn>
                        </p:par>
                        <p:par>
                          <p:cTn id="21" fill="hold">
                            <p:stCondLst>
                              <p:cond delay="2000"/>
                            </p:stCondLst>
                            <p:childTnLst>
                              <p:par>
                                <p:cTn id="22" presetID="1" presetClass="entr" presetSubtype="0" fill="hold" nodeType="afterEffect">
                                  <p:stCondLst>
                                    <p:cond delay="1000"/>
                                  </p:stCondLst>
                                  <p:childTnLst>
                                    <p:set>
                                      <p:cBhvr>
                                        <p:cTn id="23" dur="1" fill="hold">
                                          <p:stCondLst>
                                            <p:cond delay="0"/>
                                          </p:stCondLst>
                                        </p:cTn>
                                        <p:tgtEl>
                                          <p:spTgt spid="11"/>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6"/>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barn(inVertical)">
                                      <p:cBhvr>
                                        <p:cTn id="3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8" grpId="0"/>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265113" y="123001"/>
            <a:ext cx="8229600" cy="655637"/>
          </a:xfrm>
        </p:spPr>
        <p:txBody>
          <a:bodyPr rtlCol="0">
            <a:normAutofit fontScale="90000"/>
          </a:bodyPr>
          <a:lstStyle/>
          <a:p>
            <a:pPr fontAlgn="auto">
              <a:spcAft>
                <a:spcPts val="0"/>
              </a:spcAft>
              <a:defRPr/>
            </a:pPr>
            <a:r>
              <a:rPr lang="en-US" dirty="0" smtClean="0">
                <a:latin typeface="Arial" panose="020B0604020202020204" pitchFamily="34" charset="0"/>
                <a:cs typeface="Arial" panose="020B0604020202020204" pitchFamily="34" charset="0"/>
              </a:rPr>
              <a:t>Ethical Diagnosis for Mr. D</a:t>
            </a:r>
            <a:endParaRPr lang="en-US" dirty="0">
              <a:latin typeface="Arial" panose="020B0604020202020204" pitchFamily="34" charset="0"/>
              <a:cs typeface="Arial" panose="020B0604020202020204" pitchFamily="34" charset="0"/>
            </a:endParaRPr>
          </a:p>
        </p:txBody>
      </p:sp>
      <p:sp>
        <p:nvSpPr>
          <p:cNvPr id="9" name="TextBox 8"/>
          <p:cNvSpPr txBox="1">
            <a:spLocks noChangeArrowheads="1"/>
          </p:cNvSpPr>
          <p:nvPr/>
        </p:nvSpPr>
        <p:spPr bwMode="auto">
          <a:xfrm>
            <a:off x="357196" y="5688153"/>
            <a:ext cx="1646238"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a:latin typeface="Arial" panose="020B0604020202020204" pitchFamily="34" charset="0"/>
                <a:cs typeface="Arial" panose="020B0604020202020204" pitchFamily="34" charset="0"/>
              </a:rPr>
              <a:t>Right to refuse treatment</a:t>
            </a:r>
          </a:p>
        </p:txBody>
      </p:sp>
      <p:sp>
        <p:nvSpPr>
          <p:cNvPr id="13" name="TextBox 12"/>
          <p:cNvSpPr txBox="1">
            <a:spLocks noChangeArrowheads="1"/>
          </p:cNvSpPr>
          <p:nvPr/>
        </p:nvSpPr>
        <p:spPr bwMode="auto">
          <a:xfrm>
            <a:off x="123690" y="772183"/>
            <a:ext cx="19939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a:latin typeface="Arial" panose="020B0604020202020204" pitchFamily="34" charset="0"/>
                <a:cs typeface="Arial" panose="020B0604020202020204" pitchFamily="34" charset="0"/>
              </a:rPr>
              <a:t>Do not intubate</a:t>
            </a:r>
          </a:p>
        </p:txBody>
      </p:sp>
      <p:sp>
        <p:nvSpPr>
          <p:cNvPr id="14" name="TextBox 13"/>
          <p:cNvSpPr txBox="1">
            <a:spLocks noChangeArrowheads="1"/>
          </p:cNvSpPr>
          <p:nvPr/>
        </p:nvSpPr>
        <p:spPr bwMode="auto">
          <a:xfrm>
            <a:off x="3566616" y="987930"/>
            <a:ext cx="1691183"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800" dirty="0">
                <a:latin typeface="Arial" panose="020B0604020202020204" pitchFamily="34" charset="0"/>
                <a:cs typeface="Arial" panose="020B0604020202020204" pitchFamily="34" charset="0"/>
              </a:rPr>
              <a:t>Intubate</a:t>
            </a:r>
          </a:p>
        </p:txBody>
      </p:sp>
      <p:sp>
        <p:nvSpPr>
          <p:cNvPr id="18" name="TextBox 17"/>
          <p:cNvSpPr txBox="1">
            <a:spLocks noChangeArrowheads="1"/>
          </p:cNvSpPr>
          <p:nvPr/>
        </p:nvSpPr>
        <p:spPr bwMode="auto">
          <a:xfrm>
            <a:off x="123690" y="4171950"/>
            <a:ext cx="1697037"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a:latin typeface="Arial" panose="020B0604020202020204" pitchFamily="34" charset="0"/>
                <a:cs typeface="Arial" panose="020B0604020202020204" pitchFamily="34" charset="0"/>
              </a:rPr>
              <a:t>He’s refusing </a:t>
            </a:r>
            <a:r>
              <a:rPr lang="en-US" dirty="0" err="1">
                <a:latin typeface="Arial" panose="020B0604020202020204" pitchFamily="34" charset="0"/>
                <a:cs typeface="Arial" panose="020B0604020202020204" pitchFamily="34" charset="0"/>
              </a:rPr>
              <a:t>Tx</a:t>
            </a:r>
            <a:endParaRPr lang="en-US" dirty="0">
              <a:latin typeface="Arial" panose="020B0604020202020204" pitchFamily="34" charset="0"/>
              <a:cs typeface="Arial" panose="020B0604020202020204" pitchFamily="34" charset="0"/>
            </a:endParaRPr>
          </a:p>
        </p:txBody>
      </p:sp>
      <p:sp>
        <p:nvSpPr>
          <p:cNvPr id="19" name="TextBox 18"/>
          <p:cNvSpPr txBox="1">
            <a:spLocks noChangeArrowheads="1"/>
          </p:cNvSpPr>
          <p:nvPr/>
        </p:nvSpPr>
        <p:spPr bwMode="auto">
          <a:xfrm>
            <a:off x="3133958" y="3424630"/>
            <a:ext cx="1776413"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smtClean="0">
                <a:latin typeface="Arial" panose="020B0604020202020204" pitchFamily="34" charset="0"/>
                <a:cs typeface="Arial" panose="020B0604020202020204" pitchFamily="34" charset="0"/>
              </a:rPr>
              <a:t>He doesn’t have capacity (?</a:t>
            </a:r>
            <a:r>
              <a:rPr lang="en-US" dirty="0" smtClean="0"/>
              <a:t>)</a:t>
            </a:r>
            <a:endParaRPr lang="en-US" dirty="0"/>
          </a:p>
        </p:txBody>
      </p:sp>
      <p:sp>
        <p:nvSpPr>
          <p:cNvPr id="3" name="TextBox 2"/>
          <p:cNvSpPr txBox="1"/>
          <p:nvPr/>
        </p:nvSpPr>
        <p:spPr>
          <a:xfrm>
            <a:off x="1457945" y="2129622"/>
            <a:ext cx="2108671" cy="1200329"/>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Other evidence of his values?</a:t>
            </a:r>
            <a:endParaRPr lang="en-US" sz="2400" dirty="0">
              <a:latin typeface="Arial" panose="020B0604020202020204" pitchFamily="34" charset="0"/>
              <a:cs typeface="Arial" panose="020B0604020202020204" pitchFamily="34" charset="0"/>
            </a:endParaRPr>
          </a:p>
        </p:txBody>
      </p:sp>
      <p:sp>
        <p:nvSpPr>
          <p:cNvPr id="12" name="TextBox 11"/>
          <p:cNvSpPr txBox="1">
            <a:spLocks noChangeArrowheads="1"/>
          </p:cNvSpPr>
          <p:nvPr/>
        </p:nvSpPr>
        <p:spPr bwMode="auto">
          <a:xfrm>
            <a:off x="661881" y="3216036"/>
            <a:ext cx="1792691"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smtClean="0">
                <a:latin typeface="Arial" panose="020B0604020202020204" pitchFamily="34" charset="0"/>
                <a:cs typeface="Arial" panose="020B0604020202020204" pitchFamily="34" charset="0"/>
              </a:rPr>
              <a:t>He has capacity (?)</a:t>
            </a:r>
            <a:endParaRPr lang="en-US" dirty="0">
              <a:latin typeface="Arial" panose="020B0604020202020204" pitchFamily="34" charset="0"/>
              <a:cs typeface="Arial" panose="020B0604020202020204" pitchFamily="34" charset="0"/>
            </a:endParaRPr>
          </a:p>
        </p:txBody>
      </p:sp>
      <p:sp>
        <p:nvSpPr>
          <p:cNvPr id="15" name="Rectangle 14"/>
          <p:cNvSpPr/>
          <p:nvPr/>
        </p:nvSpPr>
        <p:spPr>
          <a:xfrm>
            <a:off x="6209890" y="1289327"/>
            <a:ext cx="1928733" cy="646331"/>
          </a:xfrm>
          <a:prstGeom prst="rect">
            <a:avLst/>
          </a:prstGeom>
          <a:noFill/>
          <a:effectLst/>
        </p:spPr>
        <p:txBody>
          <a:bodyPr wrap="none">
            <a:spAutoFit/>
          </a:bodyPr>
          <a:lstStyle/>
          <a:p>
            <a:pPr algn="ctr">
              <a:defRPr/>
            </a:pPr>
            <a:r>
              <a:rPr lang="en-US" sz="3600" b="1" dirty="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Options</a:t>
            </a:r>
          </a:p>
        </p:txBody>
      </p:sp>
      <p:sp>
        <p:nvSpPr>
          <p:cNvPr id="17" name="Rectangle 16"/>
          <p:cNvSpPr/>
          <p:nvPr/>
        </p:nvSpPr>
        <p:spPr>
          <a:xfrm>
            <a:off x="4092398" y="5621325"/>
            <a:ext cx="4903908" cy="646331"/>
          </a:xfrm>
          <a:prstGeom prst="rect">
            <a:avLst/>
          </a:prstGeom>
          <a:noFill/>
        </p:spPr>
        <p:txBody>
          <a:bodyPr wrap="none">
            <a:spAutoFit/>
          </a:bodyPr>
          <a:lstStyle/>
          <a:p>
            <a:pPr algn="ctr">
              <a:defRPr/>
            </a:pPr>
            <a:r>
              <a:rPr lang="en-US" sz="3600" b="1" dirty="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Moral Considerations</a:t>
            </a:r>
          </a:p>
        </p:txBody>
      </p:sp>
      <p:cxnSp>
        <p:nvCxnSpPr>
          <p:cNvPr id="8" name="Straight Arrow Connector 7"/>
          <p:cNvCxnSpPr/>
          <p:nvPr/>
        </p:nvCxnSpPr>
        <p:spPr>
          <a:xfrm flipH="1" flipV="1">
            <a:off x="613128" y="4921926"/>
            <a:ext cx="1" cy="6841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V="1">
            <a:off x="613128" y="3501238"/>
            <a:ext cx="0" cy="67071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V="1">
            <a:off x="613128" y="1720195"/>
            <a:ext cx="0" cy="13809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flipV="1">
            <a:off x="1522607" y="4171950"/>
            <a:ext cx="1762007" cy="151620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19" idx="0"/>
          </p:cNvCxnSpPr>
          <p:nvPr/>
        </p:nvCxnSpPr>
        <p:spPr>
          <a:xfrm flipV="1">
            <a:off x="3687763" y="1790046"/>
            <a:ext cx="458150" cy="163458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Multiply 26"/>
          <p:cNvSpPr/>
          <p:nvPr/>
        </p:nvSpPr>
        <p:spPr>
          <a:xfrm>
            <a:off x="3396713" y="2243662"/>
            <a:ext cx="914400" cy="914400"/>
          </a:xfrm>
          <a:prstGeom prst="mathMultiply">
            <a:avLst>
              <a:gd name="adj1" fmla="val 9151"/>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9" name="Straight Arrow Connector 28"/>
          <p:cNvCxnSpPr/>
          <p:nvPr/>
        </p:nvCxnSpPr>
        <p:spPr>
          <a:xfrm flipH="1" flipV="1">
            <a:off x="1065674" y="1666936"/>
            <a:ext cx="732964" cy="5247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3" idx="0"/>
          </p:cNvCxnSpPr>
          <p:nvPr/>
        </p:nvCxnSpPr>
        <p:spPr>
          <a:xfrm flipV="1">
            <a:off x="2512281" y="1727992"/>
            <a:ext cx="1496971" cy="40163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5805443" y="3102660"/>
            <a:ext cx="2576558" cy="646331"/>
          </a:xfrm>
          <a:prstGeom prst="rect">
            <a:avLst/>
          </a:prstGeom>
        </p:spPr>
        <p:txBody>
          <a:bodyPr wrap="square">
            <a:spAutoFit/>
          </a:bodyPr>
          <a:lstStyle/>
          <a:p>
            <a:pPr algn="ctr">
              <a:defRPr/>
            </a:pPr>
            <a:r>
              <a:rPr lang="en-US" sz="3600" b="1" dirty="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Reasoning</a:t>
            </a:r>
          </a:p>
        </p:txBody>
      </p:sp>
    </p:spTree>
    <p:extLst>
      <p:ext uri="{BB962C8B-B14F-4D97-AF65-F5344CB8AC3E}">
        <p14:creationId xmlns:p14="http://schemas.microsoft.com/office/powerpoint/2010/main" val="3309505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1" presetClass="exit" presetSubtype="0" fill="hold" nodeType="withEffect">
                                  <p:stCondLst>
                                    <p:cond delay="0"/>
                                  </p:stCondLst>
                                  <p:childTnLst>
                                    <p:set>
                                      <p:cBhvr>
                                        <p:cTn id="10" dur="1" fill="hold">
                                          <p:stCondLst>
                                            <p:cond delay="0"/>
                                          </p:stCondLst>
                                        </p:cTn>
                                        <p:tgtEl>
                                          <p:spTgt spid="20"/>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22"/>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3" grpId="0"/>
      <p:bldP spid="2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265113" y="123001"/>
            <a:ext cx="8229600" cy="655637"/>
          </a:xfrm>
        </p:spPr>
        <p:txBody>
          <a:bodyPr rtlCol="0">
            <a:normAutofit fontScale="90000"/>
          </a:bodyPr>
          <a:lstStyle/>
          <a:p>
            <a:pPr fontAlgn="auto">
              <a:spcAft>
                <a:spcPts val="0"/>
              </a:spcAft>
              <a:defRPr/>
            </a:pPr>
            <a:r>
              <a:rPr lang="en-US" dirty="0" smtClean="0">
                <a:ea typeface="+mj-ea"/>
                <a:cs typeface="+mj-cs"/>
              </a:rPr>
              <a:t>Ethical Diagnosis for Mr. D</a:t>
            </a:r>
            <a:endParaRPr lang="en-US" dirty="0">
              <a:ea typeface="+mj-ea"/>
              <a:cs typeface="+mj-cs"/>
            </a:endParaRPr>
          </a:p>
        </p:txBody>
      </p:sp>
      <p:sp>
        <p:nvSpPr>
          <p:cNvPr id="5" name="Rectangle 4"/>
          <p:cNvSpPr/>
          <p:nvPr/>
        </p:nvSpPr>
        <p:spPr>
          <a:xfrm>
            <a:off x="6357487" y="1266825"/>
            <a:ext cx="1928733" cy="646331"/>
          </a:xfrm>
          <a:prstGeom prst="rect">
            <a:avLst/>
          </a:prstGeom>
          <a:noFill/>
          <a:effectLst/>
        </p:spPr>
        <p:txBody>
          <a:bodyPr wrap="none">
            <a:spAutoFit/>
          </a:bodyPr>
          <a:lstStyle/>
          <a:p>
            <a:pPr algn="ctr">
              <a:defRPr/>
            </a:pPr>
            <a:r>
              <a:rPr lang="en-US" sz="3600" b="1" dirty="0" smtClean="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Options</a:t>
            </a:r>
            <a:endParaRPr lang="en-US" sz="5400" b="1" dirty="0">
              <a:ln w="1905"/>
              <a:solidFill>
                <a:schemeClr val="accent1"/>
              </a:solidFill>
              <a:effectLst>
                <a:innerShdw blurRad="69850" dist="43180" dir="5400000">
                  <a:srgbClr val="000000">
                    <a:alpha val="65000"/>
                  </a:srgbClr>
                </a:innerShdw>
              </a:effectLst>
              <a:latin typeface="Arial" panose="020B0604020202020204" pitchFamily="34" charset="0"/>
              <a:cs typeface="Arial" panose="020B0604020202020204" pitchFamily="34" charset="0"/>
            </a:endParaRPr>
          </a:p>
        </p:txBody>
      </p:sp>
      <p:sp>
        <p:nvSpPr>
          <p:cNvPr id="6" name="Rectangle 5"/>
          <p:cNvSpPr/>
          <p:nvPr/>
        </p:nvSpPr>
        <p:spPr>
          <a:xfrm>
            <a:off x="3905533" y="5148930"/>
            <a:ext cx="4903908" cy="646331"/>
          </a:xfrm>
          <a:prstGeom prst="rect">
            <a:avLst/>
          </a:prstGeom>
          <a:noFill/>
        </p:spPr>
        <p:txBody>
          <a:bodyPr wrap="none">
            <a:spAutoFit/>
          </a:bodyPr>
          <a:lstStyle/>
          <a:p>
            <a:pPr algn="ctr">
              <a:defRPr/>
            </a:pPr>
            <a:r>
              <a:rPr lang="en-US" sz="3600" b="1" dirty="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Moral Considerations</a:t>
            </a:r>
          </a:p>
        </p:txBody>
      </p:sp>
      <p:sp>
        <p:nvSpPr>
          <p:cNvPr id="9" name="TextBox 8"/>
          <p:cNvSpPr txBox="1">
            <a:spLocks noChangeArrowheads="1"/>
          </p:cNvSpPr>
          <p:nvPr/>
        </p:nvSpPr>
        <p:spPr bwMode="auto">
          <a:xfrm>
            <a:off x="459604" y="5634554"/>
            <a:ext cx="1646238"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a:latin typeface="Arial" panose="020B0604020202020204" pitchFamily="34" charset="0"/>
                <a:cs typeface="Arial" panose="020B0604020202020204" pitchFamily="34" charset="0"/>
              </a:rPr>
              <a:t>Right to refuse treatmen</a:t>
            </a:r>
            <a:r>
              <a:rPr lang="en-US" dirty="0"/>
              <a:t>t</a:t>
            </a:r>
          </a:p>
        </p:txBody>
      </p:sp>
      <p:sp>
        <p:nvSpPr>
          <p:cNvPr id="13" name="TextBox 12"/>
          <p:cNvSpPr txBox="1">
            <a:spLocks noChangeArrowheads="1"/>
          </p:cNvSpPr>
          <p:nvPr/>
        </p:nvSpPr>
        <p:spPr bwMode="auto">
          <a:xfrm>
            <a:off x="22992" y="872330"/>
            <a:ext cx="1993900"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800" dirty="0">
                <a:latin typeface="Arial" panose="020B0604020202020204" pitchFamily="34" charset="0"/>
                <a:cs typeface="Arial" panose="020B0604020202020204" pitchFamily="34" charset="0"/>
              </a:rPr>
              <a:t>Do not intubate</a:t>
            </a:r>
          </a:p>
        </p:txBody>
      </p:sp>
      <p:sp>
        <p:nvSpPr>
          <p:cNvPr id="18" name="TextBox 17"/>
          <p:cNvSpPr txBox="1">
            <a:spLocks noChangeArrowheads="1"/>
          </p:cNvSpPr>
          <p:nvPr/>
        </p:nvSpPr>
        <p:spPr bwMode="auto">
          <a:xfrm>
            <a:off x="160338" y="4171950"/>
            <a:ext cx="1697037"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a:latin typeface="Arial" panose="020B0604020202020204" pitchFamily="34" charset="0"/>
                <a:cs typeface="Arial" panose="020B0604020202020204" pitchFamily="34" charset="0"/>
              </a:rPr>
              <a:t>He’s refusing </a:t>
            </a:r>
            <a:r>
              <a:rPr lang="en-US" dirty="0" err="1">
                <a:latin typeface="Arial" panose="020B0604020202020204" pitchFamily="34" charset="0"/>
                <a:cs typeface="Arial" panose="020B0604020202020204" pitchFamily="34" charset="0"/>
              </a:rPr>
              <a:t>Tx</a:t>
            </a:r>
            <a:endParaRPr lang="en-US" dirty="0">
              <a:latin typeface="Arial" panose="020B0604020202020204" pitchFamily="34" charset="0"/>
              <a:cs typeface="Arial" panose="020B0604020202020204" pitchFamily="34" charset="0"/>
            </a:endParaRPr>
          </a:p>
        </p:txBody>
      </p:sp>
      <p:sp>
        <p:nvSpPr>
          <p:cNvPr id="22" name="TextBox 21"/>
          <p:cNvSpPr txBox="1">
            <a:spLocks noChangeArrowheads="1"/>
          </p:cNvSpPr>
          <p:nvPr/>
        </p:nvSpPr>
        <p:spPr bwMode="auto">
          <a:xfrm>
            <a:off x="1305719" y="2283630"/>
            <a:ext cx="1697038" cy="588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a:latin typeface="Arial" panose="020B0604020202020204" pitchFamily="34" charset="0"/>
                <a:cs typeface="Arial" panose="020B0604020202020204" pitchFamily="34" charset="0"/>
              </a:rPr>
              <a:t>Prognosis poo</a:t>
            </a:r>
            <a:r>
              <a:rPr lang="en-US" dirty="0"/>
              <a:t>r</a:t>
            </a:r>
          </a:p>
        </p:txBody>
      </p:sp>
      <p:sp>
        <p:nvSpPr>
          <p:cNvPr id="14" name="TextBox 13"/>
          <p:cNvSpPr txBox="1">
            <a:spLocks noChangeArrowheads="1"/>
          </p:cNvSpPr>
          <p:nvPr/>
        </p:nvSpPr>
        <p:spPr bwMode="auto">
          <a:xfrm>
            <a:off x="2444695" y="5449888"/>
            <a:ext cx="1725613"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a:latin typeface="Arial" panose="020B0604020202020204" pitchFamily="34" charset="0"/>
                <a:cs typeface="Arial" panose="020B0604020202020204" pitchFamily="34" charset="0"/>
              </a:rPr>
              <a:t>Prevent avoidable death</a:t>
            </a:r>
          </a:p>
        </p:txBody>
      </p:sp>
      <p:sp>
        <p:nvSpPr>
          <p:cNvPr id="15" name="TextBox 14"/>
          <p:cNvSpPr txBox="1">
            <a:spLocks noChangeArrowheads="1"/>
          </p:cNvSpPr>
          <p:nvPr/>
        </p:nvSpPr>
        <p:spPr bwMode="auto">
          <a:xfrm>
            <a:off x="3566228" y="1039192"/>
            <a:ext cx="170743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800" dirty="0">
                <a:latin typeface="Arial" panose="020B0604020202020204" pitchFamily="34" charset="0"/>
                <a:cs typeface="Arial" panose="020B0604020202020204" pitchFamily="34" charset="0"/>
              </a:rPr>
              <a:t>Intubate</a:t>
            </a:r>
          </a:p>
        </p:txBody>
      </p:sp>
      <p:sp>
        <p:nvSpPr>
          <p:cNvPr id="16" name="TextBox 15"/>
          <p:cNvSpPr txBox="1">
            <a:spLocks noChangeArrowheads="1"/>
          </p:cNvSpPr>
          <p:nvPr/>
        </p:nvSpPr>
        <p:spPr bwMode="auto">
          <a:xfrm>
            <a:off x="160338" y="2922070"/>
            <a:ext cx="1792691"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a:latin typeface="Arial" panose="020B0604020202020204" pitchFamily="34" charset="0"/>
                <a:cs typeface="Arial" panose="020B0604020202020204" pitchFamily="34" charset="0"/>
              </a:rPr>
              <a:t>He’s </a:t>
            </a:r>
            <a:r>
              <a:rPr lang="en-US" dirty="0" smtClean="0">
                <a:latin typeface="Arial" panose="020B0604020202020204" pitchFamily="34" charset="0"/>
                <a:cs typeface="Arial" panose="020B0604020202020204" pitchFamily="34" charset="0"/>
              </a:rPr>
              <a:t>got capacity; or not</a:t>
            </a:r>
            <a:endParaRPr lang="en-US" dirty="0">
              <a:latin typeface="Arial" panose="020B0604020202020204" pitchFamily="34" charset="0"/>
              <a:cs typeface="Arial" panose="020B0604020202020204" pitchFamily="34" charset="0"/>
            </a:endParaRPr>
          </a:p>
        </p:txBody>
      </p:sp>
      <p:sp>
        <p:nvSpPr>
          <p:cNvPr id="17" name="TextBox 16"/>
          <p:cNvSpPr txBox="1">
            <a:spLocks noChangeArrowheads="1"/>
          </p:cNvSpPr>
          <p:nvPr/>
        </p:nvSpPr>
        <p:spPr bwMode="auto">
          <a:xfrm>
            <a:off x="3497245" y="2377853"/>
            <a:ext cx="1776413"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a:latin typeface="Arial" panose="020B0604020202020204" pitchFamily="34" charset="0"/>
                <a:cs typeface="Arial" panose="020B0604020202020204" pitchFamily="34" charset="0"/>
              </a:rPr>
              <a:t>Prognosis good</a:t>
            </a:r>
          </a:p>
        </p:txBody>
      </p:sp>
      <p:cxnSp>
        <p:nvCxnSpPr>
          <p:cNvPr id="3" name="Straight Arrow Connector 2"/>
          <p:cNvCxnSpPr>
            <a:endCxn id="22" idx="2"/>
          </p:cNvCxnSpPr>
          <p:nvPr/>
        </p:nvCxnSpPr>
        <p:spPr>
          <a:xfrm flipH="1" flipV="1">
            <a:off x="2154238" y="2872186"/>
            <a:ext cx="648632" cy="247114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H="1" flipV="1">
            <a:off x="1305719" y="1790045"/>
            <a:ext cx="551656" cy="4935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V="1">
            <a:off x="3153229" y="3356340"/>
            <a:ext cx="698047" cy="19869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V="1">
            <a:off x="4170308" y="1790045"/>
            <a:ext cx="0" cy="5878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4290128" y="2833120"/>
            <a:ext cx="750475" cy="523220"/>
          </a:xfrm>
          <a:prstGeom prst="rect">
            <a:avLst/>
          </a:prstGeom>
          <a:noFill/>
        </p:spPr>
        <p:txBody>
          <a:bodyPr wrap="square" rtlCol="0">
            <a:spAutoFit/>
          </a:bodyPr>
          <a:lstStyle/>
          <a:p>
            <a:r>
              <a:rPr lang="en-US" sz="2800" dirty="0" smtClean="0"/>
              <a:t>??</a:t>
            </a:r>
            <a:endParaRPr lang="en-US" sz="2800" dirty="0"/>
          </a:p>
        </p:txBody>
      </p:sp>
      <p:sp>
        <p:nvSpPr>
          <p:cNvPr id="8" name="Rectangle 7"/>
          <p:cNvSpPr/>
          <p:nvPr/>
        </p:nvSpPr>
        <p:spPr>
          <a:xfrm>
            <a:off x="6066541" y="2775674"/>
            <a:ext cx="2620259" cy="646331"/>
          </a:xfrm>
          <a:prstGeom prst="rect">
            <a:avLst/>
          </a:prstGeom>
        </p:spPr>
        <p:txBody>
          <a:bodyPr wrap="square">
            <a:spAutoFit/>
          </a:bodyPr>
          <a:lstStyle/>
          <a:p>
            <a:pPr algn="ctr">
              <a:defRPr/>
            </a:pPr>
            <a:r>
              <a:rPr lang="en-US" sz="3600" b="1" dirty="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Reasoning</a:t>
            </a:r>
          </a:p>
        </p:txBody>
      </p:sp>
    </p:spTree>
    <p:extLst>
      <p:ext uri="{BB962C8B-B14F-4D97-AF65-F5344CB8AC3E}">
        <p14:creationId xmlns:p14="http://schemas.microsoft.com/office/powerpoint/2010/main" val="376921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strVal val="#ppt_w*0.70"/>
                                          </p:val>
                                        </p:tav>
                                        <p:tav tm="100000">
                                          <p:val>
                                            <p:strVal val="#ppt_w"/>
                                          </p:val>
                                        </p:tav>
                                      </p:tavLst>
                                    </p:anim>
                                    <p:anim calcmode="lin" valueType="num">
                                      <p:cBhvr>
                                        <p:cTn id="8" dur="1000" fill="hold"/>
                                        <p:tgtEl>
                                          <p:spTgt spid="14"/>
                                        </p:tgtEl>
                                        <p:attrNameLst>
                                          <p:attrName>ppt_h</p:attrName>
                                        </p:attrNameLst>
                                      </p:cBhvr>
                                      <p:tavLst>
                                        <p:tav tm="0">
                                          <p:val>
                                            <p:strVal val="#ppt_h"/>
                                          </p:val>
                                        </p:tav>
                                        <p:tav tm="100000">
                                          <p:val>
                                            <p:strVal val="#ppt_h"/>
                                          </p:val>
                                        </p:tav>
                                      </p:tavLst>
                                    </p:anim>
                                    <p:animEffect transition="in" filter="fade">
                                      <p:cBhvr>
                                        <p:cTn id="9" dur="10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9"/>
                                        </p:tgtEl>
                                        <p:attrNameLst>
                                          <p:attrName>style.visibility</p:attrName>
                                        </p:attrNameLst>
                                      </p:cBhvr>
                                      <p:to>
                                        <p:strVal val="visible"/>
                                      </p:to>
                                    </p:set>
                                  </p:childTnLst>
                                </p:cTn>
                              </p:par>
                              <p:par>
                                <p:cTn id="28" presetID="1" presetClass="entr" presetSubtype="0" fill="hold" nodeType="withEffect">
                                  <p:stCondLst>
                                    <p:cond delay="1000"/>
                                  </p:stCondLst>
                                  <p:childTnLst>
                                    <p:set>
                                      <p:cBhvr>
                                        <p:cTn id="29" dur="1" fill="hold">
                                          <p:stCondLst>
                                            <p:cond delay="0"/>
                                          </p:stCondLst>
                                        </p:cTn>
                                        <p:tgtEl>
                                          <p:spTgt spid="23"/>
                                        </p:tgtEl>
                                        <p:attrNameLst>
                                          <p:attrName>style.visibility</p:attrName>
                                        </p:attrNameLst>
                                      </p:cBhvr>
                                      <p:to>
                                        <p:strVal val="visible"/>
                                      </p:to>
                                    </p:set>
                                  </p:childTnLst>
                                </p:cTn>
                              </p:par>
                              <p:par>
                                <p:cTn id="30" presetID="1" presetClass="entr" presetSubtype="0" fill="hold" grpId="0" nodeType="withEffect">
                                  <p:stCondLst>
                                    <p:cond delay="2000"/>
                                  </p:stCondLst>
                                  <p:childTnLst>
                                    <p:set>
                                      <p:cBhvr>
                                        <p:cTn id="31"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4" grpId="0"/>
      <p:bldP spid="17" grpId="0"/>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Small Group Exercise: The Ashley Case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362200"/>
            <a:ext cx="8229600" cy="4144963"/>
          </a:xfrm>
        </p:spPr>
        <p:txBody>
          <a:bodyPr>
            <a:normAutofit fontScale="92500" lnSpcReduction="20000"/>
          </a:bodyPr>
          <a:lstStyle/>
          <a:p>
            <a:r>
              <a:rPr lang="en-US" dirty="0" smtClean="0">
                <a:latin typeface="Arial" panose="020B0604020202020204" pitchFamily="34" charset="0"/>
                <a:cs typeface="Arial" panose="020B0604020202020204" pitchFamily="34" charset="0"/>
              </a:rPr>
              <a:t>Ashley is born with severe developmental disabilities due to static encephalopathy of unknown origin. Physicians predict that mentally she will remain at the infant level. At 6, she begins to show early signs of puberty. Her parents are worried that if she grows too large they will not be able to take care of her at home. Her parents ask doctors to help attenuate her growth with estrogen therapy, give her a hysterectomy, remove her breast buds, and give her an appendectomy</a:t>
            </a:r>
            <a:r>
              <a:rPr lang="en-US" dirty="0" smtClean="0"/>
              <a:t>. </a:t>
            </a:r>
            <a:endParaRPr lang="en-US" dirty="0"/>
          </a:p>
        </p:txBody>
      </p:sp>
    </p:spTree>
    <p:extLst>
      <p:ext uri="{BB962C8B-B14F-4D97-AF65-F5344CB8AC3E}">
        <p14:creationId xmlns:p14="http://schemas.microsoft.com/office/powerpoint/2010/main" val="2501365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Ethical Diagnosis for Ashley</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204971"/>
            <a:ext cx="8229600" cy="4413542"/>
          </a:xfrm>
        </p:spPr>
        <p:txBody>
          <a:bodyPr>
            <a:normAutofit/>
          </a:bodyPr>
          <a:lstStyle/>
          <a:p>
            <a:pPr marL="0" indent="0" algn="ctr">
              <a:buNone/>
              <a:defRPr/>
            </a:pPr>
            <a:r>
              <a:rPr lang="en-US" sz="3600" b="1" dirty="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Options</a:t>
            </a:r>
          </a:p>
          <a:p>
            <a:pPr marL="0" indent="0" algn="r">
              <a:buNone/>
            </a:pPr>
            <a:endParaRPr lang="en-US" b="1" dirty="0">
              <a:ln w="1905"/>
              <a:solidFill>
                <a:schemeClr val="accent1"/>
              </a:solidFill>
              <a:effectLst>
                <a:innerShdw blurRad="69850" dist="43180" dir="5400000">
                  <a:srgbClr val="000000">
                    <a:alpha val="65000"/>
                  </a:srgbClr>
                </a:innerShdw>
              </a:effectLst>
              <a:latin typeface="Arial" panose="020B0604020202020204" pitchFamily="34" charset="0"/>
              <a:cs typeface="Arial" panose="020B0604020202020204" pitchFamily="34" charset="0"/>
            </a:endParaRPr>
          </a:p>
          <a:p>
            <a:pPr marL="0" indent="0" algn="r">
              <a:buNone/>
            </a:pPr>
            <a:endParaRPr lang="en-US" b="1" spc="50" dirty="0" smtClean="0">
              <a:ln w="11430"/>
              <a:solidFill>
                <a:srgbClr val="3366FF"/>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a:p>
            <a:pPr marL="0" indent="0" algn="ctr">
              <a:buNone/>
              <a:defRPr/>
            </a:pPr>
            <a:r>
              <a:rPr lang="en-US" sz="3600" b="1" dirty="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Reasoning</a:t>
            </a:r>
          </a:p>
          <a:p>
            <a:pPr marL="0" indent="0" algn="r">
              <a:buNone/>
            </a:pPr>
            <a:endParaRPr lang="en-US" dirty="0">
              <a:latin typeface="Arial" panose="020B0604020202020204" pitchFamily="34" charset="0"/>
              <a:cs typeface="Arial" panose="020B0604020202020204" pitchFamily="34" charset="0"/>
            </a:endParaRPr>
          </a:p>
        </p:txBody>
      </p:sp>
      <p:sp>
        <p:nvSpPr>
          <p:cNvPr id="4" name="Rectangle 3"/>
          <p:cNvSpPr/>
          <p:nvPr/>
        </p:nvSpPr>
        <p:spPr>
          <a:xfrm>
            <a:off x="2590800" y="5418184"/>
            <a:ext cx="3962400" cy="1200329"/>
          </a:xfrm>
          <a:prstGeom prst="rect">
            <a:avLst/>
          </a:prstGeom>
        </p:spPr>
        <p:txBody>
          <a:bodyPr wrap="square">
            <a:spAutoFit/>
          </a:bodyPr>
          <a:lstStyle/>
          <a:p>
            <a:pPr algn="ctr">
              <a:defRPr/>
            </a:pPr>
            <a:r>
              <a:rPr lang="en-US" sz="3600" b="1" dirty="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Moral Considerations</a:t>
            </a:r>
          </a:p>
        </p:txBody>
      </p:sp>
    </p:spTree>
    <p:extLst>
      <p:ext uri="{BB962C8B-B14F-4D97-AF65-F5344CB8AC3E}">
        <p14:creationId xmlns:p14="http://schemas.microsoft.com/office/powerpoint/2010/main" val="3239787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Objectives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1. Understand the role of clinical ethicists and the history behind their existence </a:t>
            </a:r>
          </a:p>
          <a:p>
            <a:r>
              <a:rPr lang="en-US" dirty="0" smtClean="0">
                <a:latin typeface="Arial" panose="020B0604020202020204" pitchFamily="34" charset="0"/>
                <a:cs typeface="Arial" panose="020B0604020202020204" pitchFamily="34" charset="0"/>
              </a:rPr>
              <a:t>2. Review the continuing controversies between bioethics and disability rights </a:t>
            </a:r>
          </a:p>
          <a:p>
            <a:r>
              <a:rPr lang="en-US" dirty="0" smtClean="0">
                <a:latin typeface="Arial" panose="020B0604020202020204" pitchFamily="34" charset="0"/>
                <a:cs typeface="Arial" panose="020B0604020202020204" pitchFamily="34" charset="0"/>
              </a:rPr>
              <a:t>3. Practice resolving ethical dilemmas in health care using the methods of clinical ethics consultants </a:t>
            </a:r>
          </a:p>
        </p:txBody>
      </p:sp>
    </p:spTree>
    <p:extLst>
      <p:ext uri="{BB962C8B-B14F-4D97-AF65-F5344CB8AC3E}">
        <p14:creationId xmlns:p14="http://schemas.microsoft.com/office/powerpoint/2010/main" val="1051088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314" y="838200"/>
            <a:ext cx="8229600" cy="1108953"/>
          </a:xfrm>
        </p:spPr>
        <p:txBody>
          <a:bodyPr/>
          <a:lstStyle/>
          <a:p>
            <a:r>
              <a:rPr lang="en-US" dirty="0" smtClean="0">
                <a:latin typeface="Arial" panose="020B0604020202020204" pitchFamily="34" charset="0"/>
                <a:cs typeface="Arial" panose="020B0604020202020204" pitchFamily="34" charset="0"/>
              </a:rPr>
              <a:t>What is Bioethics?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70263" y="2188029"/>
            <a:ext cx="8458200" cy="4648200"/>
          </a:xfrm>
        </p:spPr>
        <p:txBody>
          <a:bodyPr>
            <a:normAutofit fontScale="92500" lnSpcReduction="10000"/>
          </a:bodyPr>
          <a:lstStyle/>
          <a:p>
            <a:r>
              <a:rPr lang="en-US" dirty="0">
                <a:latin typeface="Arial" panose="020B0604020202020204" pitchFamily="34" charset="0"/>
                <a:cs typeface="Arial" panose="020B0604020202020204" pitchFamily="34" charset="0"/>
              </a:rPr>
              <a:t>Bioethics is an activity; it is a shared, reflective examination of ethical issues in health care, health science, and health policy. These fields have always had ethical standards, of course, handed down within each profession, and often without question. About forty years ago, however, it became obvious that we needed a more public, and more critical, discussion of these standards. </a:t>
            </a:r>
            <a:r>
              <a:rPr lang="en-US">
                <a:latin typeface="Arial" panose="020B0604020202020204" pitchFamily="34" charset="0"/>
                <a:cs typeface="Arial" panose="020B0604020202020204" pitchFamily="34" charset="0"/>
              </a:rPr>
              <a:t/>
            </a:r>
            <a:br>
              <a:rPr lang="en-US">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9899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What does an ethics committee do?</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t>1</a:t>
            </a:r>
            <a:r>
              <a:rPr lang="en-US" dirty="0" smtClean="0">
                <a:latin typeface="Arial" panose="020B0604020202020204" pitchFamily="34" charset="0"/>
                <a:cs typeface="Arial" panose="020B0604020202020204" pitchFamily="34" charset="0"/>
              </a:rPr>
              <a:t>. Recommends ways to resolve ethical dilemmas as they occur in health care</a:t>
            </a:r>
          </a:p>
          <a:p>
            <a:r>
              <a:rPr lang="en-US" dirty="0" smtClean="0">
                <a:latin typeface="Arial" panose="020B0604020202020204" pitchFamily="34" charset="0"/>
                <a:cs typeface="Arial" panose="020B0604020202020204" pitchFamily="34" charset="0"/>
              </a:rPr>
              <a:t>2. Educates hospital staff</a:t>
            </a:r>
          </a:p>
          <a:p>
            <a:r>
              <a:rPr lang="en-US" dirty="0" smtClean="0">
                <a:latin typeface="Arial" panose="020B0604020202020204" pitchFamily="34" charset="0"/>
                <a:cs typeface="Arial" panose="020B0604020202020204" pitchFamily="34" charset="0"/>
              </a:rPr>
              <a:t>3. Authors policies and procedures to ensure ethical decision making occurs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1139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Who is on the ethics committee?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r>
              <a:rPr lang="en-US" dirty="0">
                <a:latin typeface="Arial" panose="020B0604020202020204" pitchFamily="34" charset="0"/>
                <a:cs typeface="Arial" panose="020B0604020202020204" pitchFamily="34" charset="0"/>
              </a:rPr>
              <a:t>C</a:t>
            </a:r>
            <a:r>
              <a:rPr lang="en-US" dirty="0" smtClean="0">
                <a:latin typeface="Arial" panose="020B0604020202020204" pitchFamily="34" charset="0"/>
                <a:cs typeface="Arial" panose="020B0604020202020204" pitchFamily="34" charset="0"/>
              </a:rPr>
              <a:t>linicians and hospital staff (mostly volunteers) interested in promoting ethical practice at their institution </a:t>
            </a:r>
          </a:p>
          <a:p>
            <a:pPr lvl="1"/>
            <a:r>
              <a:rPr lang="en-US" dirty="0" smtClean="0">
                <a:latin typeface="Arial" panose="020B0604020202020204" pitchFamily="34" charset="0"/>
                <a:cs typeface="Arial" panose="020B0604020202020204" pitchFamily="34" charset="0"/>
              </a:rPr>
              <a:t>Physicians, nurses, risk managers, hospital lawyers, PT, OT, </a:t>
            </a:r>
            <a:r>
              <a:rPr lang="en-US" dirty="0" err="1" smtClean="0">
                <a:latin typeface="Arial" panose="020B0604020202020204" pitchFamily="34" charset="0"/>
                <a:cs typeface="Arial" panose="020B0604020202020204" pitchFamily="34" charset="0"/>
              </a:rPr>
              <a:t>ect</a:t>
            </a:r>
            <a:r>
              <a:rPr lang="en-US"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Community Members</a:t>
            </a:r>
          </a:p>
          <a:p>
            <a:r>
              <a:rPr lang="en-US" dirty="0" smtClean="0">
                <a:latin typeface="Arial" panose="020B0604020202020204" pitchFamily="34" charset="0"/>
                <a:cs typeface="Arial" panose="020B0604020202020204" pitchFamily="34" charset="0"/>
              </a:rPr>
              <a:t>Employed or contracted clinical </a:t>
            </a:r>
            <a:r>
              <a:rPr lang="en-US" dirty="0">
                <a:latin typeface="Arial" panose="020B0604020202020204" pitchFamily="34" charset="0"/>
                <a:cs typeface="Arial" panose="020B0604020202020204" pitchFamily="34" charset="0"/>
              </a:rPr>
              <a:t>e</a:t>
            </a:r>
            <a:r>
              <a:rPr lang="en-US" dirty="0" smtClean="0">
                <a:latin typeface="Arial" panose="020B0604020202020204" pitchFamily="34" charset="0"/>
                <a:cs typeface="Arial" panose="020B0604020202020204" pitchFamily="34" charset="0"/>
              </a:rPr>
              <a:t>thics </a:t>
            </a:r>
            <a:r>
              <a:rPr lang="en-US" dirty="0">
                <a:latin typeface="Arial" panose="020B0604020202020204" pitchFamily="34" charset="0"/>
                <a:cs typeface="Arial" panose="020B0604020202020204" pitchFamily="34" charset="0"/>
              </a:rPr>
              <a:t>c</a:t>
            </a:r>
            <a:r>
              <a:rPr lang="en-US" dirty="0" smtClean="0">
                <a:latin typeface="Arial" panose="020B0604020202020204" pitchFamily="34" charset="0"/>
                <a:cs typeface="Arial" panose="020B0604020202020204" pitchFamily="34" charset="0"/>
              </a:rPr>
              <a:t>onsultants</a:t>
            </a:r>
          </a:p>
        </p:txBody>
      </p:sp>
    </p:spTree>
    <p:extLst>
      <p:ext uri="{BB962C8B-B14F-4D97-AF65-F5344CB8AC3E}">
        <p14:creationId xmlns:p14="http://schemas.microsoft.com/office/powerpoint/2010/main" val="3151172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Defining clinical ethics consultation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4211" y="2971800"/>
            <a:ext cx="8229600" cy="3763963"/>
          </a:xfrm>
        </p:spPr>
        <p:txBody>
          <a:bodyPr>
            <a:normAutofit/>
          </a:bodyPr>
          <a:lstStyle/>
          <a:p>
            <a:pPr marL="0" indent="0" algn="just">
              <a:buNone/>
            </a:pPr>
            <a:r>
              <a:rPr lang="en-US" sz="2400" dirty="0">
                <a:latin typeface="Arial" panose="020B0604020202020204" pitchFamily="34" charset="0"/>
                <a:cs typeface="Arial" panose="020B0604020202020204" pitchFamily="34" charset="0"/>
              </a:rPr>
              <a:t>"Health care ethics consultation (HCEC or “ethics </a:t>
            </a:r>
            <a:r>
              <a:rPr lang="en-US" sz="2400" dirty="0" smtClean="0">
                <a:latin typeface="Arial" panose="020B0604020202020204" pitchFamily="34" charset="0"/>
                <a:cs typeface="Arial" panose="020B0604020202020204" pitchFamily="34" charset="0"/>
              </a:rPr>
              <a:t>consultation</a:t>
            </a:r>
            <a:r>
              <a:rPr lang="en-US" sz="2400" dirty="0">
                <a:latin typeface="Arial" panose="020B0604020202020204" pitchFamily="34" charset="0"/>
                <a:cs typeface="Arial" panose="020B0604020202020204" pitchFamily="34" charset="0"/>
              </a:rPr>
              <a:t>”) is a set of services provided </a:t>
            </a:r>
            <a:r>
              <a:rPr lang="en-US" sz="2400" dirty="0" smtClean="0">
                <a:latin typeface="Arial" panose="020B0604020202020204" pitchFamily="34" charset="0"/>
                <a:cs typeface="Arial" panose="020B0604020202020204" pitchFamily="34" charset="0"/>
              </a:rPr>
              <a:t>by an </a:t>
            </a:r>
            <a:r>
              <a:rPr lang="en-US" sz="2400" dirty="0">
                <a:latin typeface="Arial" panose="020B0604020202020204" pitchFamily="34" charset="0"/>
                <a:cs typeface="Arial" panose="020B0604020202020204" pitchFamily="34" charset="0"/>
              </a:rPr>
              <a:t>individual or a group to help patients, families, surrogates, health care providers, or </a:t>
            </a:r>
            <a:r>
              <a:rPr lang="en-US" sz="2400" dirty="0" smtClean="0">
                <a:latin typeface="Arial" panose="020B0604020202020204" pitchFamily="34" charset="0"/>
                <a:cs typeface="Arial" panose="020B0604020202020204" pitchFamily="34" charset="0"/>
              </a:rPr>
              <a:t>other involved </a:t>
            </a:r>
            <a:r>
              <a:rPr lang="en-US" sz="2400" dirty="0">
                <a:latin typeface="Arial" panose="020B0604020202020204" pitchFamily="34" charset="0"/>
                <a:cs typeface="Arial" panose="020B0604020202020204" pitchFamily="34" charset="0"/>
              </a:rPr>
              <a:t>parties address uncertainty or conflict regarding value-laden concerns that emerge </a:t>
            </a:r>
            <a:r>
              <a:rPr lang="en-US" sz="2400" dirty="0" smtClean="0">
                <a:latin typeface="Arial" panose="020B0604020202020204" pitchFamily="34" charset="0"/>
                <a:cs typeface="Arial" panose="020B0604020202020204" pitchFamily="34" charset="0"/>
              </a:rPr>
              <a:t>in health </a:t>
            </a:r>
            <a:r>
              <a:rPr lang="en-US" sz="2400" dirty="0">
                <a:latin typeface="Arial" panose="020B0604020202020204" pitchFamily="34" charset="0"/>
                <a:cs typeface="Arial" panose="020B0604020202020204" pitchFamily="34" charset="0"/>
              </a:rPr>
              <a:t>care</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
        <p:nvSpPr>
          <p:cNvPr id="4" name="TextBox 3"/>
          <p:cNvSpPr txBox="1"/>
          <p:nvPr/>
        </p:nvSpPr>
        <p:spPr>
          <a:xfrm>
            <a:off x="6019800" y="6087478"/>
            <a:ext cx="2895600" cy="461665"/>
          </a:xfrm>
          <a:prstGeom prst="rect">
            <a:avLst/>
          </a:prstGeom>
          <a:noFill/>
        </p:spPr>
        <p:txBody>
          <a:bodyPr wrap="square" rtlCol="0">
            <a:spAutoFit/>
          </a:bodyPr>
          <a:lstStyle/>
          <a:p>
            <a:r>
              <a:rPr lang="en-US" sz="1200" dirty="0" smtClean="0"/>
              <a:t>ASBH Core Competencies for Health Care Ethics Consultation, 2</a:t>
            </a:r>
            <a:r>
              <a:rPr lang="en-US" sz="1200" baseline="30000" dirty="0" smtClean="0"/>
              <a:t>nd</a:t>
            </a:r>
            <a:r>
              <a:rPr lang="en-US" sz="1200" dirty="0" smtClean="0"/>
              <a:t> ed. 2011.</a:t>
            </a:r>
            <a:endParaRPr lang="en-US" sz="1200" dirty="0"/>
          </a:p>
        </p:txBody>
      </p:sp>
    </p:spTree>
    <p:extLst>
      <p:ext uri="{BB962C8B-B14F-4D97-AF65-F5344CB8AC3E}">
        <p14:creationId xmlns:p14="http://schemas.microsoft.com/office/powerpoint/2010/main" val="15604072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What is the role of a clinical ethics consultant?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438400"/>
            <a:ext cx="8229600" cy="3962400"/>
          </a:xfrm>
        </p:spPr>
        <p:txBody>
          <a:bodyPr>
            <a:normAutofit fontScale="92500" lnSpcReduction="20000"/>
          </a:bodyPr>
          <a:lstStyle/>
          <a:p>
            <a:r>
              <a:rPr lang="en-US" dirty="0">
                <a:latin typeface="Arial" panose="020B0604020202020204" pitchFamily="34" charset="0"/>
                <a:cs typeface="Arial" panose="020B0604020202020204" pitchFamily="34" charset="0"/>
              </a:rPr>
              <a:t>To promote an ethical resolution of the case at hand</a:t>
            </a:r>
          </a:p>
          <a:p>
            <a:r>
              <a:rPr lang="en-US" dirty="0">
                <a:latin typeface="Arial" panose="020B0604020202020204" pitchFamily="34" charset="0"/>
                <a:cs typeface="Arial" panose="020B0604020202020204" pitchFamily="34" charset="0"/>
              </a:rPr>
              <a:t>To establish comfortable and respectful communication among the parties involved</a:t>
            </a:r>
          </a:p>
          <a:p>
            <a:r>
              <a:rPr lang="en-US" dirty="0">
                <a:latin typeface="Arial" panose="020B0604020202020204" pitchFamily="34" charset="0"/>
                <a:cs typeface="Arial" panose="020B0604020202020204" pitchFamily="34" charset="0"/>
              </a:rPr>
              <a:t>To help those involved learn to work through ethical uncertainties and disagreements on their own</a:t>
            </a:r>
          </a:p>
          <a:p>
            <a:r>
              <a:rPr lang="en-US" dirty="0">
                <a:latin typeface="Arial" panose="020B0604020202020204" pitchFamily="34" charset="0"/>
                <a:cs typeface="Arial" panose="020B0604020202020204" pitchFamily="34" charset="0"/>
              </a:rPr>
              <a:t>To help the institution recognize ethical patterns that require attention</a:t>
            </a:r>
          </a:p>
          <a:p>
            <a:endParaRPr lang="en-US" dirty="0"/>
          </a:p>
        </p:txBody>
      </p:sp>
    </p:spTree>
    <p:extLst>
      <p:ext uri="{BB962C8B-B14F-4D97-AF65-F5344CB8AC3E}">
        <p14:creationId xmlns:p14="http://schemas.microsoft.com/office/powerpoint/2010/main" val="2680653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Why do these services exist?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438400"/>
            <a:ext cx="8229600" cy="4191000"/>
          </a:xfrm>
        </p:spPr>
        <p:txBody>
          <a:bodyPr>
            <a:normAutofit/>
          </a:bodyPr>
          <a:lstStyle/>
          <a:p>
            <a:r>
              <a:rPr lang="en-US" dirty="0" smtClean="0">
                <a:latin typeface="Arial" panose="020B0604020202020204" pitchFamily="34" charset="0"/>
                <a:cs typeface="Arial" panose="020B0604020202020204" pitchFamily="34" charset="0"/>
              </a:rPr>
              <a:t>Theologians interested in health care</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“God Committee” (1962)</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Karen Quinlan (1976)</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Baby Doe (1986)</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9380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Bioethics, Disability Rights, and Religion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Arial" panose="020B0604020202020204" pitchFamily="34" charset="0"/>
                <a:cs typeface="Arial" panose="020B0604020202020204" pitchFamily="34" charset="0"/>
              </a:rPr>
              <a:t>Why the 3 diverged </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status of disability advocacy and religion in bioethics today</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Points of intersection and continuing debates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8329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TotalTime>
  <Words>1051</Words>
  <Application>Microsoft Macintosh PowerPoint</Application>
  <PresentationFormat>On-screen Show (4:3)</PresentationFormat>
  <Paragraphs>144</Paragraphs>
  <Slides>18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ＭＳ Ｐゴシック</vt:lpstr>
      <vt:lpstr>Times New Roman</vt:lpstr>
      <vt:lpstr>Arial</vt:lpstr>
      <vt:lpstr>Office Theme</vt:lpstr>
      <vt:lpstr>Disability Bioethics:  How Faith and Ethics influence Health Care </vt:lpstr>
      <vt:lpstr>Objectives</vt:lpstr>
      <vt:lpstr>What is Bioethics?</vt:lpstr>
      <vt:lpstr>What does an ethics committee do?</vt:lpstr>
      <vt:lpstr>Who is on the ethics committee?</vt:lpstr>
      <vt:lpstr>Defining clinical ethics consultation</vt:lpstr>
      <vt:lpstr>What is the role of a clinical ethics consultant?</vt:lpstr>
      <vt:lpstr>Why do these services exist?</vt:lpstr>
      <vt:lpstr>Bioethics, Disability Rights, and Religion</vt:lpstr>
      <vt:lpstr>Continuing Controversies</vt:lpstr>
      <vt:lpstr>Group Reflection </vt:lpstr>
      <vt:lpstr>Considering ethical implications</vt:lpstr>
      <vt:lpstr>Key Ethical Considerations</vt:lpstr>
      <vt:lpstr>Ethical Diagnosis for Mr. D</vt:lpstr>
      <vt:lpstr>Ethical Diagnosis for Mr. D</vt:lpstr>
      <vt:lpstr>Ethical Diagnosis for Mr. D</vt:lpstr>
      <vt:lpstr>Small Group Exercise: The Ashley Case</vt:lpstr>
      <vt:lpstr>Ethical Diagnosis for Ashley</vt:lpstr>
    </vt:vector>
  </TitlesOfParts>
  <Company>Health Information Technology</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there a Right Not to Know?</dc:title>
  <dc:creator>Devan Stahl</dc:creator>
  <cp:lastModifiedBy>Bill Gaventa</cp:lastModifiedBy>
  <cp:revision>54</cp:revision>
  <dcterms:created xsi:type="dcterms:W3CDTF">2016-04-04T20:13:29Z</dcterms:created>
  <dcterms:modified xsi:type="dcterms:W3CDTF">2016-05-14T16:00:25Z</dcterms:modified>
</cp:coreProperties>
</file>