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22"/>
  </p:notesMasterIdLst>
  <p:sldIdLst>
    <p:sldId id="264" r:id="rId2"/>
    <p:sldId id="266" r:id="rId3"/>
    <p:sldId id="267" r:id="rId4"/>
    <p:sldId id="257" r:id="rId5"/>
    <p:sldId id="268" r:id="rId6"/>
    <p:sldId id="269" r:id="rId7"/>
    <p:sldId id="282" r:id="rId8"/>
    <p:sldId id="279" r:id="rId9"/>
    <p:sldId id="270" r:id="rId10"/>
    <p:sldId id="271" r:id="rId11"/>
    <p:sldId id="272" r:id="rId12"/>
    <p:sldId id="277" r:id="rId13"/>
    <p:sldId id="278" r:id="rId14"/>
    <p:sldId id="275" r:id="rId15"/>
    <p:sldId id="276" r:id="rId16"/>
    <p:sldId id="281" r:id="rId17"/>
    <p:sldId id="273" r:id="rId18"/>
    <p:sldId id="274" r:id="rId19"/>
    <p:sldId id="280" r:id="rId20"/>
    <p:sldId id="265" r:id="rId21"/>
  </p:sldIdLst>
  <p:sldSz cx="9144000" cy="6858000" type="screen4x3"/>
  <p:notesSz cx="6858000" cy="9144000"/>
  <p:custDataLst>
    <p:tags r:id="rId23"/>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009999"/>
    <a:srgbClr val="FF3300"/>
    <a:srgbClr val="FF6633"/>
    <a:srgbClr val="F8F8F8"/>
    <a:srgbClr val="003300"/>
    <a:srgbClr val="3366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665" autoAdjust="0"/>
  </p:normalViewPr>
  <p:slideViewPr>
    <p:cSldViewPr>
      <p:cViewPr varScale="1">
        <p:scale>
          <a:sx n="107" d="100"/>
          <a:sy n="107" d="100"/>
        </p:scale>
        <p:origin x="176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tags" Target="tags/tag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eaLnBrk="0" hangingPunct="0">
              <a:defRPr sz="1200"/>
            </a:lvl1pPr>
          </a:lstStyle>
          <a:p>
            <a:endParaRPr lang="en-US" altLang="en-US"/>
          </a:p>
        </p:txBody>
      </p:sp>
      <p:sp>
        <p:nvSpPr>
          <p:cNvPr id="102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eaLnBrk="0" hangingPunct="0">
              <a:defRPr sz="1200"/>
            </a:lvl1pPr>
          </a:lstStyle>
          <a:p>
            <a:endParaRPr lang="en-US" altLang="en-US"/>
          </a:p>
        </p:txBody>
      </p:sp>
      <p:sp>
        <p:nvSpPr>
          <p:cNvPr id="10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eaLnBrk="0" hangingPunct="0">
              <a:defRPr sz="1200"/>
            </a:lvl1pPr>
          </a:lstStyle>
          <a:p>
            <a:fld id="{88E09FA0-3A69-4BAF-B1F1-8222AFE4AE91}" type="slidenum">
              <a:rPr lang="en-US" altLang="en-US"/>
              <a:pPr/>
              <a:t>‹#›</a:t>
            </a:fld>
            <a:endParaRPr lang="en-US" altLang="en-US"/>
          </a:p>
        </p:txBody>
      </p:sp>
    </p:spTree>
    <p:extLst>
      <p:ext uri="{BB962C8B-B14F-4D97-AF65-F5344CB8AC3E}">
        <p14:creationId xmlns:p14="http://schemas.microsoft.com/office/powerpoint/2010/main" val="1819201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7890" name="Rectangle 2050"/>
          <p:cNvSpPr>
            <a:spLocks noGrp="1" noChangeArrowheads="1"/>
          </p:cNvSpPr>
          <p:nvPr>
            <p:ph type="ctrTitle"/>
          </p:nvPr>
        </p:nvSpPr>
        <p:spPr>
          <a:xfrm>
            <a:off x="685800" y="2819400"/>
            <a:ext cx="7772400" cy="2057400"/>
          </a:xfrm>
        </p:spPr>
        <p:txBody>
          <a:bodyPr/>
          <a:lstStyle>
            <a:lvl1pPr algn="ctr">
              <a:defRPr sz="4800"/>
            </a:lvl1pPr>
          </a:lstStyle>
          <a:p>
            <a:pPr lvl="0"/>
            <a:r>
              <a:rPr lang="en-US" altLang="en-US" noProof="0" smtClean="0"/>
              <a:t>Click to edit Master title style</a:t>
            </a:r>
          </a:p>
        </p:txBody>
      </p:sp>
      <p:sp>
        <p:nvSpPr>
          <p:cNvPr id="37891" name="Rectangle 2051"/>
          <p:cNvSpPr>
            <a:spLocks noGrp="1" noChangeArrowheads="1"/>
          </p:cNvSpPr>
          <p:nvPr>
            <p:ph type="subTitle" idx="1"/>
          </p:nvPr>
        </p:nvSpPr>
        <p:spPr>
          <a:xfrm>
            <a:off x="1219200" y="5029200"/>
            <a:ext cx="6400800" cy="914400"/>
          </a:xfrm>
        </p:spPr>
        <p:txBody>
          <a:bodyPr/>
          <a:lstStyle>
            <a:lvl1pPr marL="0" indent="0" algn="ctr">
              <a:buFontTx/>
              <a:buNone/>
              <a:defRPr sz="2400"/>
            </a:lvl1pPr>
          </a:lstStyle>
          <a:p>
            <a:pPr lvl="0"/>
            <a:r>
              <a:rPr lang="en-US" altLang="en-US" noProof="0" smtClean="0"/>
              <a:t>Click to edit Master subtitle style</a:t>
            </a:r>
          </a:p>
        </p:txBody>
      </p:sp>
      <p:sp>
        <p:nvSpPr>
          <p:cNvPr id="37904" name="Rectangle 2064"/>
          <p:cNvSpPr>
            <a:spLocks noGrp="1" noChangeArrowheads="1"/>
          </p:cNvSpPr>
          <p:nvPr>
            <p:ph type="dt" sz="half" idx="2"/>
          </p:nvPr>
        </p:nvSpPr>
        <p:spPr>
          <a:xfrm>
            <a:off x="381000" y="6248400"/>
            <a:ext cx="1905000" cy="381000"/>
          </a:xfrm>
        </p:spPr>
        <p:txBody>
          <a:bodyPr anchor="b"/>
          <a:lstStyle>
            <a:lvl1pPr>
              <a:defRPr kumimoji="0">
                <a:solidFill>
                  <a:srgbClr val="000000"/>
                </a:solidFill>
                <a:latin typeface="Garamond" pitchFamily="18" charset="0"/>
              </a:defRPr>
            </a:lvl1pPr>
          </a:lstStyle>
          <a:p>
            <a:endParaRPr lang="en-US" altLang="en-US"/>
          </a:p>
        </p:txBody>
      </p:sp>
      <p:sp>
        <p:nvSpPr>
          <p:cNvPr id="37905" name="Rectangle 2065"/>
          <p:cNvSpPr>
            <a:spLocks noGrp="1" noChangeArrowheads="1"/>
          </p:cNvSpPr>
          <p:nvPr>
            <p:ph type="ftr" sz="quarter" idx="3"/>
          </p:nvPr>
        </p:nvSpPr>
        <p:spPr>
          <a:xfrm>
            <a:off x="3124200" y="6248400"/>
            <a:ext cx="2895600" cy="381000"/>
          </a:xfrm>
        </p:spPr>
        <p:txBody>
          <a:bodyPr anchor="b"/>
          <a:lstStyle>
            <a:lvl1pPr>
              <a:defRPr kumimoji="0">
                <a:solidFill>
                  <a:srgbClr val="000000"/>
                </a:solidFill>
                <a:latin typeface="Garamond" pitchFamily="18" charset="0"/>
              </a:defRPr>
            </a:lvl1pPr>
          </a:lstStyle>
          <a:p>
            <a:endParaRPr lang="en-US" altLang="en-US"/>
          </a:p>
        </p:txBody>
      </p:sp>
      <p:sp>
        <p:nvSpPr>
          <p:cNvPr id="37906" name="Rectangle 2066"/>
          <p:cNvSpPr>
            <a:spLocks noGrp="1" noChangeArrowheads="1"/>
          </p:cNvSpPr>
          <p:nvPr>
            <p:ph type="sldNum" sz="quarter" idx="4"/>
          </p:nvPr>
        </p:nvSpPr>
        <p:spPr>
          <a:xfrm>
            <a:off x="6858000" y="6248400"/>
            <a:ext cx="1905000" cy="381000"/>
          </a:xfrm>
        </p:spPr>
        <p:txBody>
          <a:bodyPr anchor="b"/>
          <a:lstStyle>
            <a:lvl1pPr>
              <a:defRPr kumimoji="0">
                <a:solidFill>
                  <a:srgbClr val="000000"/>
                </a:solidFill>
                <a:latin typeface="Garamond" pitchFamily="18" charset="0"/>
              </a:defRPr>
            </a:lvl1pPr>
          </a:lstStyle>
          <a:p>
            <a:fld id="{AE891AC8-26D5-4807-B7C5-186D684E1540}" type="slidenum">
              <a:rPr lang="en-US" altLang="en-US"/>
              <a:pPr/>
              <a:t>‹#›</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dissolve">
                                      <p:cBhvr>
                                        <p:cTn id="7" dur="500"/>
                                        <p:tgtEl>
                                          <p:spTgt spid="37890"/>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7891">
                                            <p:txEl>
                                              <p:pRg st="0" end="0"/>
                                            </p:txEl>
                                          </p:spTgt>
                                        </p:tgtEl>
                                        <p:attrNameLst>
                                          <p:attrName>style.visibility</p:attrName>
                                        </p:attrNameLst>
                                      </p:cBhvr>
                                      <p:to>
                                        <p:strVal val="visible"/>
                                      </p:to>
                                    </p:set>
                                    <p:animEffect transition="in" filter="dissolve">
                                      <p:cBhvr>
                                        <p:cTn id="11" dur="500"/>
                                        <p:tgtEl>
                                          <p:spTgt spid="378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utoUpdateAnimBg="0"/>
      <p:bldP spid="37891"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37891"/>
                        </p:tgtEl>
                        <p:attrNameLst>
                          <p:attrName>style.visibility</p:attrName>
                        </p:attrNameLst>
                      </p:cBhvr>
                      <p:to>
                        <p:strVal val="visible"/>
                      </p:to>
                    </p:set>
                    <p:animEffect transition="in" filter="dissolve">
                      <p:cBhvr>
                        <p:cTn dur="500"/>
                        <p:tgtEl>
                          <p:spTgt spid="37891"/>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89EDDC4-838B-4420-BC56-8DA6A4030685}" type="slidenum">
              <a:rPr lang="en-US" altLang="en-US"/>
              <a:pPr/>
              <a:t>‹#›</a:t>
            </a:fld>
            <a:endParaRPr lang="en-US" altLang="en-US"/>
          </a:p>
        </p:txBody>
      </p:sp>
    </p:spTree>
    <p:extLst>
      <p:ext uri="{BB962C8B-B14F-4D97-AF65-F5344CB8AC3E}">
        <p14:creationId xmlns:p14="http://schemas.microsoft.com/office/powerpoint/2010/main" val="1133792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350" y="76200"/>
            <a:ext cx="16954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76200"/>
            <a:ext cx="49339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DB14017-2195-4CCB-8B97-92FA078901CF}" type="slidenum">
              <a:rPr lang="en-US" altLang="en-US"/>
              <a:pPr/>
              <a:t>‹#›</a:t>
            </a:fld>
            <a:endParaRPr lang="en-US" altLang="en-US"/>
          </a:p>
        </p:txBody>
      </p:sp>
    </p:spTree>
    <p:extLst>
      <p:ext uri="{BB962C8B-B14F-4D97-AF65-F5344CB8AC3E}">
        <p14:creationId xmlns:p14="http://schemas.microsoft.com/office/powerpoint/2010/main" val="3859266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0EAB8F6-516C-40EE-B1D2-06D63FAD3B29}" type="slidenum">
              <a:rPr lang="en-US" altLang="en-US"/>
              <a:pPr/>
              <a:t>‹#›</a:t>
            </a:fld>
            <a:endParaRPr lang="en-US" altLang="en-US"/>
          </a:p>
        </p:txBody>
      </p:sp>
    </p:spTree>
    <p:extLst>
      <p:ext uri="{BB962C8B-B14F-4D97-AF65-F5344CB8AC3E}">
        <p14:creationId xmlns:p14="http://schemas.microsoft.com/office/powerpoint/2010/main" val="1977637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0FC66B-F449-492F-B528-D8085517B9CD}" type="slidenum">
              <a:rPr lang="en-US" altLang="en-US"/>
              <a:pPr/>
              <a:t>‹#›</a:t>
            </a:fld>
            <a:endParaRPr lang="en-US" altLang="en-US"/>
          </a:p>
        </p:txBody>
      </p:sp>
    </p:spTree>
    <p:extLst>
      <p:ext uri="{BB962C8B-B14F-4D97-AF65-F5344CB8AC3E}">
        <p14:creationId xmlns:p14="http://schemas.microsoft.com/office/powerpoint/2010/main" val="3361219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219200"/>
            <a:ext cx="33147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33147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91D480B-9E41-48FC-AA35-7F2E0ECD726E}" type="slidenum">
              <a:rPr lang="en-US" altLang="en-US"/>
              <a:pPr/>
              <a:t>‹#›</a:t>
            </a:fld>
            <a:endParaRPr lang="en-US" altLang="en-US"/>
          </a:p>
        </p:txBody>
      </p:sp>
    </p:spTree>
    <p:extLst>
      <p:ext uri="{BB962C8B-B14F-4D97-AF65-F5344CB8AC3E}">
        <p14:creationId xmlns:p14="http://schemas.microsoft.com/office/powerpoint/2010/main" val="311485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1BCD3A1-247C-4EFE-ADF4-C24D3DA0266B}" type="slidenum">
              <a:rPr lang="en-US" altLang="en-US"/>
              <a:pPr/>
              <a:t>‹#›</a:t>
            </a:fld>
            <a:endParaRPr lang="en-US" altLang="en-US"/>
          </a:p>
        </p:txBody>
      </p:sp>
    </p:spTree>
    <p:extLst>
      <p:ext uri="{BB962C8B-B14F-4D97-AF65-F5344CB8AC3E}">
        <p14:creationId xmlns:p14="http://schemas.microsoft.com/office/powerpoint/2010/main" val="3731544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E2F8AA0-1486-4119-A065-4FC4583E228D}" type="slidenum">
              <a:rPr lang="en-US" altLang="en-US"/>
              <a:pPr/>
              <a:t>‹#›</a:t>
            </a:fld>
            <a:endParaRPr lang="en-US" altLang="en-US"/>
          </a:p>
        </p:txBody>
      </p:sp>
    </p:spTree>
    <p:extLst>
      <p:ext uri="{BB962C8B-B14F-4D97-AF65-F5344CB8AC3E}">
        <p14:creationId xmlns:p14="http://schemas.microsoft.com/office/powerpoint/2010/main" val="2637008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3D87FEFC-6D66-42EA-8A73-9D48DA1C8BBD}" type="slidenum">
              <a:rPr lang="en-US" altLang="en-US"/>
              <a:pPr/>
              <a:t>‹#›</a:t>
            </a:fld>
            <a:endParaRPr lang="en-US" altLang="en-US"/>
          </a:p>
        </p:txBody>
      </p:sp>
    </p:spTree>
    <p:extLst>
      <p:ext uri="{BB962C8B-B14F-4D97-AF65-F5344CB8AC3E}">
        <p14:creationId xmlns:p14="http://schemas.microsoft.com/office/powerpoint/2010/main" val="3124901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2C03B87-02D2-4E7C-9E7B-E0CD61DE48CA}" type="slidenum">
              <a:rPr lang="en-US" altLang="en-US"/>
              <a:pPr/>
              <a:t>‹#›</a:t>
            </a:fld>
            <a:endParaRPr lang="en-US" altLang="en-US"/>
          </a:p>
        </p:txBody>
      </p:sp>
    </p:spTree>
    <p:extLst>
      <p:ext uri="{BB962C8B-B14F-4D97-AF65-F5344CB8AC3E}">
        <p14:creationId xmlns:p14="http://schemas.microsoft.com/office/powerpoint/2010/main" val="3747823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752B170-D605-441A-8AD6-B6AF04566C85}" type="slidenum">
              <a:rPr lang="en-US" altLang="en-US"/>
              <a:pPr/>
              <a:t>‹#›</a:t>
            </a:fld>
            <a:endParaRPr lang="en-US" altLang="en-US"/>
          </a:p>
        </p:txBody>
      </p:sp>
    </p:spTree>
    <p:extLst>
      <p:ext uri="{BB962C8B-B14F-4D97-AF65-F5344CB8AC3E}">
        <p14:creationId xmlns:p14="http://schemas.microsoft.com/office/powerpoint/2010/main" val="8912799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bwMode="auto">
          <a:xfrm>
            <a:off x="1143000" y="76200"/>
            <a:ext cx="6781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36867" name="Rectangle 1027"/>
          <p:cNvSpPr>
            <a:spLocks noGrp="1" noChangeArrowheads="1"/>
          </p:cNvSpPr>
          <p:nvPr>
            <p:ph type="body" idx="1"/>
          </p:nvPr>
        </p:nvSpPr>
        <p:spPr bwMode="auto">
          <a:xfrm>
            <a:off x="1143000" y="1219200"/>
            <a:ext cx="67818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6886" name="Rectangle 104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1" sz="1400"/>
            </a:lvl1pPr>
          </a:lstStyle>
          <a:p>
            <a:endParaRPr lang="en-US" altLang="en-US"/>
          </a:p>
        </p:txBody>
      </p:sp>
      <p:sp>
        <p:nvSpPr>
          <p:cNvPr id="36887" name="Rectangle 104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1" sz="1400"/>
            </a:lvl1pPr>
          </a:lstStyle>
          <a:p>
            <a:endParaRPr lang="en-US" altLang="en-US"/>
          </a:p>
        </p:txBody>
      </p:sp>
      <p:sp>
        <p:nvSpPr>
          <p:cNvPr id="36888" name="Rectangle 104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1" sz="1400"/>
            </a:lvl1pPr>
          </a:lstStyle>
          <a:p>
            <a:fld id="{7453047A-32CB-4AFF-B2A1-C5E1C86B68E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iming>
    <p:tnLst>
      <p:par>
        <p:cTn id="1" dur="indefinite" restart="never" nodeType="tmRoot"/>
      </p:par>
    </p:tnLst>
  </p:timing>
  <p:txStyles>
    <p:titleStyle>
      <a:lvl1pPr algn="l" rtl="0" fontAlgn="base">
        <a:spcBef>
          <a:spcPct val="0"/>
        </a:spcBef>
        <a:spcAft>
          <a:spcPct val="0"/>
        </a:spcAft>
        <a:defRPr sz="3600">
          <a:solidFill>
            <a:srgbClr val="003300"/>
          </a:solidFill>
          <a:latin typeface="+mj-lt"/>
          <a:ea typeface="+mj-ea"/>
          <a:cs typeface="+mj-cs"/>
        </a:defRPr>
      </a:lvl1pPr>
      <a:lvl2pPr algn="l" rtl="0" fontAlgn="base">
        <a:spcBef>
          <a:spcPct val="0"/>
        </a:spcBef>
        <a:spcAft>
          <a:spcPct val="0"/>
        </a:spcAft>
        <a:defRPr sz="3600">
          <a:solidFill>
            <a:srgbClr val="003300"/>
          </a:solidFill>
          <a:latin typeface="Arial Unicode MS" pitchFamily="34" charset="-128"/>
        </a:defRPr>
      </a:lvl2pPr>
      <a:lvl3pPr algn="l" rtl="0" fontAlgn="base">
        <a:spcBef>
          <a:spcPct val="0"/>
        </a:spcBef>
        <a:spcAft>
          <a:spcPct val="0"/>
        </a:spcAft>
        <a:defRPr sz="3600">
          <a:solidFill>
            <a:srgbClr val="003300"/>
          </a:solidFill>
          <a:latin typeface="Arial Unicode MS" pitchFamily="34" charset="-128"/>
        </a:defRPr>
      </a:lvl3pPr>
      <a:lvl4pPr algn="l" rtl="0" fontAlgn="base">
        <a:spcBef>
          <a:spcPct val="0"/>
        </a:spcBef>
        <a:spcAft>
          <a:spcPct val="0"/>
        </a:spcAft>
        <a:defRPr sz="3600">
          <a:solidFill>
            <a:srgbClr val="003300"/>
          </a:solidFill>
          <a:latin typeface="Arial Unicode MS" pitchFamily="34" charset="-128"/>
        </a:defRPr>
      </a:lvl4pPr>
      <a:lvl5pPr algn="l" rtl="0" fontAlgn="base">
        <a:spcBef>
          <a:spcPct val="0"/>
        </a:spcBef>
        <a:spcAft>
          <a:spcPct val="0"/>
        </a:spcAft>
        <a:defRPr sz="3600">
          <a:solidFill>
            <a:srgbClr val="003300"/>
          </a:solidFill>
          <a:latin typeface="Arial Unicode MS" pitchFamily="34" charset="-128"/>
        </a:defRPr>
      </a:lvl5pPr>
      <a:lvl6pPr marL="457200" algn="l" rtl="0" fontAlgn="base">
        <a:spcBef>
          <a:spcPct val="0"/>
        </a:spcBef>
        <a:spcAft>
          <a:spcPct val="0"/>
        </a:spcAft>
        <a:defRPr sz="3600">
          <a:solidFill>
            <a:srgbClr val="003300"/>
          </a:solidFill>
          <a:latin typeface="Arial Unicode MS" pitchFamily="34" charset="-128"/>
        </a:defRPr>
      </a:lvl6pPr>
      <a:lvl7pPr marL="914400" algn="l" rtl="0" fontAlgn="base">
        <a:spcBef>
          <a:spcPct val="0"/>
        </a:spcBef>
        <a:spcAft>
          <a:spcPct val="0"/>
        </a:spcAft>
        <a:defRPr sz="3600">
          <a:solidFill>
            <a:srgbClr val="003300"/>
          </a:solidFill>
          <a:latin typeface="Arial Unicode MS" pitchFamily="34" charset="-128"/>
        </a:defRPr>
      </a:lvl7pPr>
      <a:lvl8pPr marL="1371600" algn="l" rtl="0" fontAlgn="base">
        <a:spcBef>
          <a:spcPct val="0"/>
        </a:spcBef>
        <a:spcAft>
          <a:spcPct val="0"/>
        </a:spcAft>
        <a:defRPr sz="3600">
          <a:solidFill>
            <a:srgbClr val="003300"/>
          </a:solidFill>
          <a:latin typeface="Arial Unicode MS" pitchFamily="34" charset="-128"/>
        </a:defRPr>
      </a:lvl8pPr>
      <a:lvl9pPr marL="1828800" algn="l" rtl="0" fontAlgn="base">
        <a:spcBef>
          <a:spcPct val="0"/>
        </a:spcBef>
        <a:spcAft>
          <a:spcPct val="0"/>
        </a:spcAft>
        <a:defRPr sz="3600">
          <a:solidFill>
            <a:srgbClr val="003300"/>
          </a:solidFill>
          <a:latin typeface="Arial Unicode MS" pitchFamily="34" charset="-128"/>
        </a:defRPr>
      </a:lvl9pPr>
    </p:titleStyle>
    <p:bodyStyle>
      <a:lvl1pPr marL="342900" indent="-342900" algn="l" rtl="0" fontAlgn="base">
        <a:spcBef>
          <a:spcPct val="20000"/>
        </a:spcBef>
        <a:spcAft>
          <a:spcPct val="0"/>
        </a:spcAft>
        <a:buClr>
          <a:schemeClr val="tx1"/>
        </a:buClr>
        <a:buChar char="•"/>
        <a:defRPr sz="2800">
          <a:solidFill>
            <a:srgbClr val="003300"/>
          </a:solidFill>
          <a:latin typeface="+mn-lt"/>
          <a:ea typeface="+mn-ea"/>
          <a:cs typeface="+mn-cs"/>
        </a:defRPr>
      </a:lvl1pPr>
      <a:lvl2pPr marL="742950" indent="-285750" algn="l" rtl="0" fontAlgn="base">
        <a:spcBef>
          <a:spcPct val="20000"/>
        </a:spcBef>
        <a:spcAft>
          <a:spcPct val="0"/>
        </a:spcAft>
        <a:buClr>
          <a:schemeClr val="tx1"/>
        </a:buClr>
        <a:buChar char="•"/>
        <a:defRPr sz="2600">
          <a:solidFill>
            <a:srgbClr val="003300"/>
          </a:solidFill>
          <a:latin typeface="+mn-lt"/>
        </a:defRPr>
      </a:lvl2pPr>
      <a:lvl3pPr marL="1143000" indent="-228600" algn="l" rtl="0" fontAlgn="base">
        <a:spcBef>
          <a:spcPct val="20000"/>
        </a:spcBef>
        <a:spcAft>
          <a:spcPct val="0"/>
        </a:spcAft>
        <a:buClr>
          <a:schemeClr val="tx1"/>
        </a:buClr>
        <a:buChar char="•"/>
        <a:defRPr sz="2400">
          <a:solidFill>
            <a:srgbClr val="003300"/>
          </a:solidFill>
          <a:latin typeface="+mn-lt"/>
        </a:defRPr>
      </a:lvl3pPr>
      <a:lvl4pPr marL="1600200" indent="-228600" algn="l" rtl="0" fontAlgn="base">
        <a:spcBef>
          <a:spcPct val="20000"/>
        </a:spcBef>
        <a:spcAft>
          <a:spcPct val="0"/>
        </a:spcAft>
        <a:buClr>
          <a:schemeClr val="tx1"/>
        </a:buClr>
        <a:buChar char="•"/>
        <a:defRPr sz="2000">
          <a:solidFill>
            <a:srgbClr val="003300"/>
          </a:solidFill>
          <a:latin typeface="+mn-lt"/>
        </a:defRPr>
      </a:lvl4pPr>
      <a:lvl5pPr marL="2057400" indent="-228600" algn="l" rtl="0" fontAlgn="base">
        <a:spcBef>
          <a:spcPct val="20000"/>
        </a:spcBef>
        <a:spcAft>
          <a:spcPct val="0"/>
        </a:spcAft>
        <a:buClr>
          <a:schemeClr val="tx1"/>
        </a:buClr>
        <a:buChar char="•"/>
        <a:defRPr sz="2000">
          <a:solidFill>
            <a:srgbClr val="003300"/>
          </a:solidFill>
          <a:latin typeface="+mn-lt"/>
        </a:defRPr>
      </a:lvl5pPr>
      <a:lvl6pPr marL="2514600" indent="-228600" algn="l" rtl="0" fontAlgn="base">
        <a:spcBef>
          <a:spcPct val="20000"/>
        </a:spcBef>
        <a:spcAft>
          <a:spcPct val="0"/>
        </a:spcAft>
        <a:buClr>
          <a:schemeClr val="tx1"/>
        </a:buClr>
        <a:buChar char="•"/>
        <a:defRPr sz="2000">
          <a:solidFill>
            <a:srgbClr val="003300"/>
          </a:solidFill>
          <a:latin typeface="+mn-lt"/>
        </a:defRPr>
      </a:lvl6pPr>
      <a:lvl7pPr marL="2971800" indent="-228600" algn="l" rtl="0" fontAlgn="base">
        <a:spcBef>
          <a:spcPct val="20000"/>
        </a:spcBef>
        <a:spcAft>
          <a:spcPct val="0"/>
        </a:spcAft>
        <a:buClr>
          <a:schemeClr val="tx1"/>
        </a:buClr>
        <a:buChar char="•"/>
        <a:defRPr sz="2000">
          <a:solidFill>
            <a:srgbClr val="003300"/>
          </a:solidFill>
          <a:latin typeface="+mn-lt"/>
        </a:defRPr>
      </a:lvl7pPr>
      <a:lvl8pPr marL="3429000" indent="-228600" algn="l" rtl="0" fontAlgn="base">
        <a:spcBef>
          <a:spcPct val="20000"/>
        </a:spcBef>
        <a:spcAft>
          <a:spcPct val="0"/>
        </a:spcAft>
        <a:buClr>
          <a:schemeClr val="tx1"/>
        </a:buClr>
        <a:buChar char="•"/>
        <a:defRPr sz="2000">
          <a:solidFill>
            <a:srgbClr val="003300"/>
          </a:solidFill>
          <a:latin typeface="+mn-lt"/>
        </a:defRPr>
      </a:lvl8pPr>
      <a:lvl9pPr marL="3886200" indent="-228600" algn="l" rtl="0" fontAlgn="base">
        <a:spcBef>
          <a:spcPct val="20000"/>
        </a:spcBef>
        <a:spcAft>
          <a:spcPct val="0"/>
        </a:spcAft>
        <a:buClr>
          <a:schemeClr val="tx1"/>
        </a:buClr>
        <a:buChar char="•"/>
        <a:defRPr sz="2000">
          <a:solidFill>
            <a:srgbClr val="0033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685800" y="2209800"/>
            <a:ext cx="7772400" cy="2667000"/>
          </a:xfrm>
        </p:spPr>
        <p:txBody>
          <a:bodyPr/>
          <a:lstStyle/>
          <a:p>
            <a:r>
              <a:rPr lang="en-US" altLang="en-US" b="1"/>
              <a:t>Disability and Ministry: </a:t>
            </a:r>
            <a:r>
              <a:rPr lang="en-US" altLang="en-US" b="1" smtClean="0"/>
              <a:t/>
            </a:r>
            <a:br>
              <a:rPr lang="en-US" altLang="en-US" b="1" smtClean="0"/>
            </a:br>
            <a:r>
              <a:rPr lang="en-US" altLang="en-US" b="1" smtClean="0"/>
              <a:t>A </a:t>
            </a:r>
            <a:r>
              <a:rPr lang="en-US" altLang="en-US" b="1"/>
              <a:t>Biblical Exploration</a:t>
            </a:r>
            <a:endParaRPr lang="en-US" altLang="en-US" b="1" dirty="0"/>
          </a:p>
        </p:txBody>
      </p:sp>
      <p:sp>
        <p:nvSpPr>
          <p:cNvPr id="35844" name="Text Box 4"/>
          <p:cNvSpPr txBox="1">
            <a:spLocks noChangeArrowheads="1"/>
          </p:cNvSpPr>
          <p:nvPr/>
        </p:nvSpPr>
        <p:spPr bwMode="auto">
          <a:xfrm>
            <a:off x="1295400" y="5410200"/>
            <a:ext cx="6400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a:solidFill>
                  <a:srgbClr val="003300"/>
                </a:solidFill>
                <a:latin typeface="Arial Unicode MS" pitchFamily="34" charset="-128"/>
              </a:rPr>
              <a:t>Rev. Mark Stephenson</a:t>
            </a:r>
          </a:p>
          <a:p>
            <a:pPr algn="ctr"/>
            <a:r>
              <a:rPr lang="en-US" altLang="en-US">
                <a:solidFill>
                  <a:srgbClr val="003300"/>
                </a:solidFill>
                <a:latin typeface="Arial Unicode MS" pitchFamily="34" charset="-128"/>
              </a:rPr>
              <a:t>Director of Disability Concerns</a:t>
            </a:r>
          </a:p>
          <a:p>
            <a:pPr algn="ctr"/>
            <a:r>
              <a:rPr lang="en-US" altLang="en-US">
                <a:solidFill>
                  <a:srgbClr val="003300"/>
                </a:solidFill>
                <a:latin typeface="Arial Unicode MS" pitchFamily="34" charset="-128"/>
              </a:rPr>
              <a:t>Christian Reformed Church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a:t>The Messiah and Disability</a:t>
            </a:r>
          </a:p>
        </p:txBody>
      </p:sp>
      <p:sp>
        <p:nvSpPr>
          <p:cNvPr id="63491" name="Rectangle 3"/>
          <p:cNvSpPr>
            <a:spLocks noGrp="1" noChangeArrowheads="1"/>
          </p:cNvSpPr>
          <p:nvPr>
            <p:ph type="body" idx="1"/>
          </p:nvPr>
        </p:nvSpPr>
        <p:spPr>
          <a:xfrm>
            <a:off x="1143000" y="1219200"/>
            <a:ext cx="6781800" cy="4953000"/>
          </a:xfrm>
        </p:spPr>
        <p:txBody>
          <a:bodyPr/>
          <a:lstStyle/>
          <a:p>
            <a:pPr>
              <a:lnSpc>
                <a:spcPct val="90000"/>
              </a:lnSpc>
            </a:pPr>
            <a:r>
              <a:rPr lang="en-US" altLang="en-US" sz="2600"/>
              <a:t>Jesus’ resurrection body: Luke 24:36-49</a:t>
            </a:r>
          </a:p>
          <a:p>
            <a:pPr>
              <a:lnSpc>
                <a:spcPct val="90000"/>
              </a:lnSpc>
              <a:buFontTx/>
              <a:buNone/>
            </a:pPr>
            <a:r>
              <a:rPr lang="en-US" altLang="en-US" sz="2600"/>
              <a:t>	Look at my hands and my feet. It is I myself! Touch me and see; . . . </a:t>
            </a:r>
          </a:p>
          <a:p>
            <a:pPr>
              <a:lnSpc>
                <a:spcPct val="90000"/>
              </a:lnSpc>
            </a:pPr>
            <a:r>
              <a:rPr lang="en-US" altLang="en-US" sz="2600"/>
              <a:t>“In presenting his impaired body to his startled friends, the resurrected Jesus is revealed as the disabled God. Jesus, the resurrected Savior, calls for his frightened companions to recognize in the marks of impairment their own connection with God, their salvation.”</a:t>
            </a:r>
          </a:p>
          <a:p>
            <a:pPr>
              <a:lnSpc>
                <a:spcPct val="90000"/>
              </a:lnSpc>
              <a:buFontTx/>
              <a:buNone/>
            </a:pPr>
            <a:r>
              <a:rPr lang="en-US" altLang="en-US" sz="2400"/>
              <a:t>	</a:t>
            </a:r>
            <a:r>
              <a:rPr lang="en-US" altLang="en-US" sz="1000"/>
              <a:t>(Nancy Eiesland, “Liberation, Inclusion, and Justice: A Faith Response to Persons with Disabilities,” </a:t>
            </a:r>
            <a:r>
              <a:rPr lang="en-US" altLang="en-US" sz="1000" i="1"/>
              <a:t>Impact</a:t>
            </a:r>
            <a:r>
              <a:rPr lang="en-US" altLang="en-US" sz="1000"/>
              <a:t>, Volume 14, No. 3, Winter 2001/02, downloaded January 2, 2008, from http://ici.umn.edu/products/impact/143/over02.html)</a:t>
            </a:r>
          </a:p>
          <a:p>
            <a:pPr>
              <a:lnSpc>
                <a:spcPct val="90000"/>
              </a:lnSpc>
              <a:buFontTx/>
              <a:buNone/>
            </a:pPr>
            <a:endParaRPr lang="en-US" altLang="en-US" sz="1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additive="base">
                                        <p:cTn id="7" dur="5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49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3491">
                                            <p:txEl>
                                              <p:pRg st="1" end="1"/>
                                            </p:txEl>
                                          </p:spTgt>
                                        </p:tgtEl>
                                        <p:attrNameLst>
                                          <p:attrName>style.visibility</p:attrName>
                                        </p:attrNameLst>
                                      </p:cBhvr>
                                      <p:to>
                                        <p:strVal val="visible"/>
                                      </p:to>
                                    </p:set>
                                    <p:anim calcmode="lin" valueType="num">
                                      <p:cBhvr additive="base">
                                        <p:cTn id="11" dur="500" fill="hold"/>
                                        <p:tgtEl>
                                          <p:spTgt spid="6349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34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63491">
                                            <p:txEl>
                                              <p:pRg st="2" end="2"/>
                                            </p:txEl>
                                          </p:spTgt>
                                        </p:tgtEl>
                                        <p:attrNameLst>
                                          <p:attrName>style.visibility</p:attrName>
                                        </p:attrNameLst>
                                      </p:cBhvr>
                                      <p:to>
                                        <p:strVal val="visible"/>
                                      </p:to>
                                    </p:set>
                                    <p:anim calcmode="lin" valueType="num">
                                      <p:cBhvr additive="base">
                                        <p:cTn id="17" dur="500" fill="hold"/>
                                        <p:tgtEl>
                                          <p:spTgt spid="6349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3491">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3491">
                                            <p:txEl>
                                              <p:pRg st="3" end="3"/>
                                            </p:txEl>
                                          </p:spTgt>
                                        </p:tgtEl>
                                        <p:attrNameLst>
                                          <p:attrName>style.visibility</p:attrName>
                                        </p:attrNameLst>
                                      </p:cBhvr>
                                      <p:to>
                                        <p:strVal val="visible"/>
                                      </p:to>
                                    </p:set>
                                    <p:anim calcmode="lin" valueType="num">
                                      <p:cBhvr additive="base">
                                        <p:cTn id="21" dur="500" fill="hold"/>
                                        <p:tgtEl>
                                          <p:spTgt spid="63491">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34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ltLang="en-US"/>
              <a:t>The Body of Christ</a:t>
            </a:r>
          </a:p>
        </p:txBody>
      </p:sp>
      <p:sp>
        <p:nvSpPr>
          <p:cNvPr id="64515" name="Rectangle 3"/>
          <p:cNvSpPr>
            <a:spLocks noGrp="1" noChangeArrowheads="1"/>
          </p:cNvSpPr>
          <p:nvPr>
            <p:ph type="body" idx="1"/>
          </p:nvPr>
        </p:nvSpPr>
        <p:spPr/>
        <p:txBody>
          <a:bodyPr/>
          <a:lstStyle/>
          <a:p>
            <a:pPr marL="533400" indent="-533400"/>
            <a:r>
              <a:rPr lang="en-US" altLang="en-US"/>
              <a:t>All people are created in the image of God; therefore, each person has intrinsic value not based on what she can do but on who she is. </a:t>
            </a:r>
            <a:endParaRPr lang="en-US" altLang="en-US" i="1"/>
          </a:p>
          <a:p>
            <a:pPr marL="533400" indent="-533400"/>
            <a:r>
              <a:rPr lang="en-US" altLang="en-US"/>
              <a:t>“Then God said, “Let us make humankind in our image . . . ” (Genesis 1:26)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 calcmode="lin" valueType="num">
                                      <p:cBhvr additive="base">
                                        <p:cTn id="7" dur="500" fill="hold"/>
                                        <p:tgtEl>
                                          <p:spTgt spid="645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5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515">
                                            <p:txEl>
                                              <p:pRg st="1" end="1"/>
                                            </p:txEl>
                                          </p:spTgt>
                                        </p:tgtEl>
                                        <p:attrNameLst>
                                          <p:attrName>style.visibility</p:attrName>
                                        </p:attrNameLst>
                                      </p:cBhvr>
                                      <p:to>
                                        <p:strVal val="visible"/>
                                      </p:to>
                                    </p:set>
                                    <p:anim calcmode="lin" valueType="num">
                                      <p:cBhvr additive="base">
                                        <p:cTn id="13" dur="500" fill="hold"/>
                                        <p:tgtEl>
                                          <p:spTgt spid="645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51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en-US"/>
              <a:t>The Body of Christ</a:t>
            </a:r>
          </a:p>
        </p:txBody>
      </p:sp>
      <p:sp>
        <p:nvSpPr>
          <p:cNvPr id="69635" name="Rectangle 3"/>
          <p:cNvSpPr>
            <a:spLocks noGrp="1" noChangeArrowheads="1"/>
          </p:cNvSpPr>
          <p:nvPr>
            <p:ph type="body" idx="1"/>
          </p:nvPr>
        </p:nvSpPr>
        <p:spPr/>
        <p:txBody>
          <a:bodyPr/>
          <a:lstStyle/>
          <a:p>
            <a:pPr>
              <a:lnSpc>
                <a:spcPct val="90000"/>
              </a:lnSpc>
            </a:pPr>
            <a:r>
              <a:rPr lang="en-US" altLang="en-US"/>
              <a:t>Jesus’ body, the church, has many parts but is ONE; therefore, each member of Christ’s body (each person) is essential for a healthy church. </a:t>
            </a:r>
          </a:p>
          <a:p>
            <a:pPr>
              <a:lnSpc>
                <a:spcPct val="90000"/>
              </a:lnSpc>
            </a:pPr>
            <a:r>
              <a:rPr lang="en-US" altLang="en-US"/>
              <a:t>“The body is a unit, though it is made up of many parts; and though all its parts are many, they form one body. So it is with Christ. . . . those parts of the body that seem to be weaker are indispensable.”</a:t>
            </a:r>
            <a:r>
              <a:rPr lang="en-US" altLang="en-US" i="1"/>
              <a:t> </a:t>
            </a:r>
            <a:r>
              <a:rPr lang="en-US" altLang="en-US"/>
              <a:t>(1 Corinthians 12:12, 22)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 calcmode="lin" valueType="num">
                                      <p:cBhvr additive="base">
                                        <p:cTn id="7"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9635">
                                            <p:txEl>
                                              <p:pRg st="1" end="1"/>
                                            </p:txEl>
                                          </p:spTgt>
                                        </p:tgtEl>
                                        <p:attrNameLst>
                                          <p:attrName>style.visibility</p:attrName>
                                        </p:attrNameLst>
                                      </p:cBhvr>
                                      <p:to>
                                        <p:strVal val="visible"/>
                                      </p:to>
                                    </p:set>
                                    <p:anim calcmode="lin" valueType="num">
                                      <p:cBhvr additive="base">
                                        <p:cTn id="13" dur="500" fill="hold"/>
                                        <p:tgtEl>
                                          <p:spTgt spid="696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96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ltLang="en-US"/>
              <a:t>The Body of Christ</a:t>
            </a:r>
          </a:p>
        </p:txBody>
      </p:sp>
      <p:sp>
        <p:nvSpPr>
          <p:cNvPr id="70659" name="Rectangle 3"/>
          <p:cNvSpPr>
            <a:spLocks noGrp="1" noChangeArrowheads="1"/>
          </p:cNvSpPr>
          <p:nvPr>
            <p:ph type="body" idx="1"/>
          </p:nvPr>
        </p:nvSpPr>
        <p:spPr/>
        <p:txBody>
          <a:bodyPr/>
          <a:lstStyle/>
          <a:p>
            <a:r>
              <a:rPr lang="en-US" altLang="en-US"/>
              <a:t>All believers are called by God; therefore, each believer has a mission given by God to fulfill while here on earth. </a:t>
            </a:r>
          </a:p>
          <a:p>
            <a:r>
              <a:rPr lang="en-US" altLang="en-US"/>
              <a:t>“For we are what [God] has made us, created in Jesus Christ for good works, which God prepared beforehand to be our way of life.”</a:t>
            </a:r>
            <a:r>
              <a:rPr lang="en-US" altLang="en-US" i="1"/>
              <a:t> </a:t>
            </a:r>
            <a:r>
              <a:rPr lang="en-US" altLang="en-US"/>
              <a:t>(Ephesians 2:10)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 calcmode="lin" valueType="num">
                                      <p:cBhvr additive="base">
                                        <p:cTn id="7" dur="500" fill="hold"/>
                                        <p:tgtEl>
                                          <p:spTgt spid="706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06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0659">
                                            <p:txEl>
                                              <p:pRg st="1" end="1"/>
                                            </p:txEl>
                                          </p:spTgt>
                                        </p:tgtEl>
                                        <p:attrNameLst>
                                          <p:attrName>style.visibility</p:attrName>
                                        </p:attrNameLst>
                                      </p:cBhvr>
                                      <p:to>
                                        <p:strVal val="visible"/>
                                      </p:to>
                                    </p:set>
                                    <p:anim calcmode="lin" valueType="num">
                                      <p:cBhvr additive="base">
                                        <p:cTn id="13" dur="500" fill="hold"/>
                                        <p:tgtEl>
                                          <p:spTgt spid="706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065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en-US"/>
              <a:t>The Body of Christ</a:t>
            </a:r>
          </a:p>
        </p:txBody>
      </p:sp>
      <p:sp>
        <p:nvSpPr>
          <p:cNvPr id="67587" name="Rectangle 3"/>
          <p:cNvSpPr>
            <a:spLocks noGrp="1" noChangeArrowheads="1"/>
          </p:cNvSpPr>
          <p:nvPr>
            <p:ph type="body" idx="1"/>
          </p:nvPr>
        </p:nvSpPr>
        <p:spPr/>
        <p:txBody>
          <a:bodyPr/>
          <a:lstStyle/>
          <a:p>
            <a:pPr marL="533400" indent="-533400"/>
            <a:r>
              <a:rPr lang="en-US" altLang="en-US"/>
              <a:t>All believers have spiritual gifts; therefore, each believer receives from God the gifts he needs to accomplish this mission. </a:t>
            </a:r>
          </a:p>
          <a:p>
            <a:pPr marL="533400" indent="-533400"/>
            <a:r>
              <a:rPr lang="en-US" altLang="en-US"/>
              <a:t>“Now there are varieties of gifts but the same Spirit . . . ” (1 Corinthians 12:4)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 calcmode="lin" valueType="num">
                                      <p:cBhvr additive="base">
                                        <p:cTn id="7" dur="500" fill="hold"/>
                                        <p:tgtEl>
                                          <p:spTgt spid="675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75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7587">
                                            <p:txEl>
                                              <p:pRg st="1" end="1"/>
                                            </p:txEl>
                                          </p:spTgt>
                                        </p:tgtEl>
                                        <p:attrNameLst>
                                          <p:attrName>style.visibility</p:attrName>
                                        </p:attrNameLst>
                                      </p:cBhvr>
                                      <p:to>
                                        <p:strVal val="visible"/>
                                      </p:to>
                                    </p:set>
                                    <p:anim calcmode="lin" valueType="num">
                                      <p:cBhvr additive="base">
                                        <p:cTn id="13" dur="500" fill="hold"/>
                                        <p:tgtEl>
                                          <p:spTgt spid="675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758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ltLang="en-US"/>
              <a:t>The Body of Christ</a:t>
            </a:r>
          </a:p>
        </p:txBody>
      </p:sp>
      <p:sp>
        <p:nvSpPr>
          <p:cNvPr id="68611" name="Rectangle 3"/>
          <p:cNvSpPr>
            <a:spLocks noGrp="1" noChangeArrowheads="1"/>
          </p:cNvSpPr>
          <p:nvPr>
            <p:ph type="body" idx="1"/>
          </p:nvPr>
        </p:nvSpPr>
        <p:spPr/>
        <p:txBody>
          <a:bodyPr/>
          <a:lstStyle/>
          <a:p>
            <a:pPr marL="533400" indent="-533400"/>
            <a:r>
              <a:rPr lang="en-US" altLang="en-US"/>
              <a:t>All believers are invited to participate in God’s work; therefore, every member of Christ’s body fulfills an essential and unique function in the body. </a:t>
            </a:r>
          </a:p>
          <a:p>
            <a:pPr marL="533400" indent="-533400"/>
            <a:r>
              <a:rPr lang="en-US" altLang="en-US" i="1"/>
              <a:t>“</a:t>
            </a:r>
            <a:r>
              <a:rPr lang="en-US" altLang="en-US"/>
              <a:t>To each is given the manifestation of the Spirit for the common good . . . ”</a:t>
            </a:r>
            <a:r>
              <a:rPr lang="en-US" altLang="en-US" i="1"/>
              <a:t> </a:t>
            </a:r>
            <a:r>
              <a:rPr lang="en-US" altLang="en-US"/>
              <a:t>(1 Corinthians 12:7)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additive="base">
                                        <p:cTn id="7" dur="5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86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8611">
                                            <p:txEl>
                                              <p:pRg st="1" end="1"/>
                                            </p:txEl>
                                          </p:spTgt>
                                        </p:tgtEl>
                                        <p:attrNameLst>
                                          <p:attrName>style.visibility</p:attrName>
                                        </p:attrNameLst>
                                      </p:cBhvr>
                                      <p:to>
                                        <p:strVal val="visible"/>
                                      </p:to>
                                    </p:set>
                                    <p:anim calcmode="lin" valueType="num">
                                      <p:cBhvr additive="base">
                                        <p:cTn id="13" dur="5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861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ltLang="en-US"/>
              <a:t>The Body of Christ</a:t>
            </a:r>
          </a:p>
        </p:txBody>
      </p:sp>
      <p:sp>
        <p:nvSpPr>
          <p:cNvPr id="74755" name="Rectangle 3"/>
          <p:cNvSpPr>
            <a:spLocks noGrp="1" noChangeArrowheads="1"/>
          </p:cNvSpPr>
          <p:nvPr>
            <p:ph type="body" idx="1"/>
          </p:nvPr>
        </p:nvSpPr>
        <p:spPr/>
        <p:txBody>
          <a:bodyPr/>
          <a:lstStyle/>
          <a:p>
            <a:pPr>
              <a:lnSpc>
                <a:spcPct val="90000"/>
              </a:lnSpc>
            </a:pPr>
            <a:r>
              <a:rPr lang="en-US" altLang="en-US"/>
              <a:t>In healthy churches, everybody belongs. </a:t>
            </a:r>
          </a:p>
          <a:p>
            <a:pPr>
              <a:lnSpc>
                <a:spcPct val="90000"/>
              </a:lnSpc>
            </a:pPr>
            <a:r>
              <a:rPr lang="en-US" altLang="en-US"/>
              <a:t>“Above all, love each other deeply, because love covers over a multitude of sins. Offer hospitality to one another without grumbling.” (1 Peter 4:8-9)</a:t>
            </a:r>
          </a:p>
          <a:p>
            <a:pPr>
              <a:lnSpc>
                <a:spcPct val="90000"/>
              </a:lnSpc>
            </a:pPr>
            <a:r>
              <a:rPr lang="en-US" altLang="en-US"/>
              <a:t>In healthy churches, everybody serves. </a:t>
            </a:r>
          </a:p>
          <a:p>
            <a:pPr>
              <a:lnSpc>
                <a:spcPct val="90000"/>
              </a:lnSpc>
            </a:pPr>
            <a:r>
              <a:rPr lang="en-US" altLang="en-US"/>
              <a:t>“Each one should use whatever gift he has received to serve others, faithfully administering God's grace in its various forms.” (1 Peter 4:10)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 calcmode="lin" valueType="num">
                                      <p:cBhvr additive="base">
                                        <p:cTn id="7" dur="500" fill="hold"/>
                                        <p:tgtEl>
                                          <p:spTgt spid="747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47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4755">
                                            <p:txEl>
                                              <p:pRg st="1" end="1"/>
                                            </p:txEl>
                                          </p:spTgt>
                                        </p:tgtEl>
                                        <p:attrNameLst>
                                          <p:attrName>style.visibility</p:attrName>
                                        </p:attrNameLst>
                                      </p:cBhvr>
                                      <p:to>
                                        <p:strVal val="visible"/>
                                      </p:to>
                                    </p:set>
                                    <p:anim calcmode="lin" valueType="num">
                                      <p:cBhvr additive="base">
                                        <p:cTn id="13" dur="500" fill="hold"/>
                                        <p:tgtEl>
                                          <p:spTgt spid="747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47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74755">
                                            <p:txEl>
                                              <p:pRg st="2" end="2"/>
                                            </p:txEl>
                                          </p:spTgt>
                                        </p:tgtEl>
                                        <p:attrNameLst>
                                          <p:attrName>style.visibility</p:attrName>
                                        </p:attrNameLst>
                                      </p:cBhvr>
                                      <p:to>
                                        <p:strVal val="visible"/>
                                      </p:to>
                                    </p:set>
                                    <p:anim calcmode="lin" valueType="num">
                                      <p:cBhvr additive="base">
                                        <p:cTn id="19" dur="500" fill="hold"/>
                                        <p:tgtEl>
                                          <p:spTgt spid="747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47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74755">
                                            <p:txEl>
                                              <p:pRg st="3" end="3"/>
                                            </p:txEl>
                                          </p:spTgt>
                                        </p:tgtEl>
                                        <p:attrNameLst>
                                          <p:attrName>style.visibility</p:attrName>
                                        </p:attrNameLst>
                                      </p:cBhvr>
                                      <p:to>
                                        <p:strVal val="visible"/>
                                      </p:to>
                                    </p:set>
                                    <p:anim calcmode="lin" valueType="num">
                                      <p:cBhvr additive="base">
                                        <p:cTn id="25" dur="500" fill="hold"/>
                                        <p:tgtEl>
                                          <p:spTgt spid="747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475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ltLang="en-US"/>
              <a:t>Barriers to Inclusion</a:t>
            </a:r>
          </a:p>
        </p:txBody>
      </p:sp>
      <p:sp>
        <p:nvSpPr>
          <p:cNvPr id="65539" name="Rectangle 3"/>
          <p:cNvSpPr>
            <a:spLocks noGrp="1" noChangeArrowheads="1"/>
          </p:cNvSpPr>
          <p:nvPr>
            <p:ph type="body" idx="1"/>
          </p:nvPr>
        </p:nvSpPr>
        <p:spPr/>
        <p:txBody>
          <a:bodyPr/>
          <a:lstStyle/>
          <a:p>
            <a:r>
              <a:rPr lang="en-US" altLang="en-US"/>
              <a:t>Architectural</a:t>
            </a:r>
          </a:p>
          <a:p>
            <a:r>
              <a:rPr lang="en-US" altLang="en-US"/>
              <a:t>Communication</a:t>
            </a:r>
          </a:p>
          <a:p>
            <a:r>
              <a:rPr lang="en-US" altLang="en-US"/>
              <a:t>Attitude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5539">
                                            <p:txEl>
                                              <p:pRg st="1" end="1"/>
                                            </p:txEl>
                                          </p:spTgt>
                                        </p:tgtEl>
                                        <p:attrNameLst>
                                          <p:attrName>style.visibility</p:attrName>
                                        </p:attrNameLst>
                                      </p:cBhvr>
                                      <p:to>
                                        <p:strVal val="visible"/>
                                      </p:to>
                                    </p:set>
                                    <p:anim calcmode="lin" valueType="num">
                                      <p:cBhvr additive="base">
                                        <p:cTn id="13" dur="500" fill="hold"/>
                                        <p:tgtEl>
                                          <p:spTgt spid="655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55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5539">
                                            <p:txEl>
                                              <p:pRg st="2" end="2"/>
                                            </p:txEl>
                                          </p:spTgt>
                                        </p:tgtEl>
                                        <p:attrNameLst>
                                          <p:attrName>style.visibility</p:attrName>
                                        </p:attrNameLst>
                                      </p:cBhvr>
                                      <p:to>
                                        <p:strVal val="visible"/>
                                      </p:to>
                                    </p:set>
                                    <p:anim calcmode="lin" valueType="num">
                                      <p:cBhvr additive="base">
                                        <p:cTn id="19" dur="500" fill="hold"/>
                                        <p:tgtEl>
                                          <p:spTgt spid="655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553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ltLang="en-US"/>
              <a:t>Inclusion of Every Part</a:t>
            </a:r>
          </a:p>
        </p:txBody>
      </p:sp>
      <p:sp>
        <p:nvSpPr>
          <p:cNvPr id="66563" name="Rectangle 3"/>
          <p:cNvSpPr>
            <a:spLocks noGrp="1" noChangeArrowheads="1"/>
          </p:cNvSpPr>
          <p:nvPr>
            <p:ph type="body" idx="1"/>
          </p:nvPr>
        </p:nvSpPr>
        <p:spPr/>
        <p:txBody>
          <a:bodyPr/>
          <a:lstStyle/>
          <a:p>
            <a:r>
              <a:rPr lang="en-US" altLang="en-US"/>
              <a:t>Caring</a:t>
            </a:r>
          </a:p>
          <a:p>
            <a:r>
              <a:rPr lang="en-US" altLang="en-US"/>
              <a:t>Gifts</a:t>
            </a:r>
          </a:p>
          <a:p>
            <a:r>
              <a:rPr lang="en-US" altLang="en-US"/>
              <a:t>Education</a:t>
            </a:r>
          </a:p>
          <a:p>
            <a:r>
              <a:rPr lang="en-US" altLang="en-US"/>
              <a:t>Outreach</a:t>
            </a:r>
          </a:p>
          <a:p>
            <a:r>
              <a:rPr lang="en-US" altLang="en-US"/>
              <a:t>Worship</a:t>
            </a:r>
          </a:p>
          <a:p>
            <a:pPr>
              <a:buFontTx/>
              <a:buNone/>
            </a:pPr>
            <a:r>
              <a:rPr lang="en-US" altLang="en-US"/>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additive="base">
                                        <p:cTn id="7" dur="500" fill="hold"/>
                                        <p:tgtEl>
                                          <p:spTgt spid="665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65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6563">
                                            <p:txEl>
                                              <p:pRg st="1" end="1"/>
                                            </p:txEl>
                                          </p:spTgt>
                                        </p:tgtEl>
                                        <p:attrNameLst>
                                          <p:attrName>style.visibility</p:attrName>
                                        </p:attrNameLst>
                                      </p:cBhvr>
                                      <p:to>
                                        <p:strVal val="visible"/>
                                      </p:to>
                                    </p:set>
                                    <p:anim calcmode="lin" valueType="num">
                                      <p:cBhvr additive="base">
                                        <p:cTn id="13" dur="500" fill="hold"/>
                                        <p:tgtEl>
                                          <p:spTgt spid="665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65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6563">
                                            <p:txEl>
                                              <p:pRg st="2" end="2"/>
                                            </p:txEl>
                                          </p:spTgt>
                                        </p:tgtEl>
                                        <p:attrNameLst>
                                          <p:attrName>style.visibility</p:attrName>
                                        </p:attrNameLst>
                                      </p:cBhvr>
                                      <p:to>
                                        <p:strVal val="visible"/>
                                      </p:to>
                                    </p:set>
                                    <p:anim calcmode="lin" valueType="num">
                                      <p:cBhvr additive="base">
                                        <p:cTn id="19" dur="500" fill="hold"/>
                                        <p:tgtEl>
                                          <p:spTgt spid="665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65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6563">
                                            <p:txEl>
                                              <p:pRg st="3" end="3"/>
                                            </p:txEl>
                                          </p:spTgt>
                                        </p:tgtEl>
                                        <p:attrNameLst>
                                          <p:attrName>style.visibility</p:attrName>
                                        </p:attrNameLst>
                                      </p:cBhvr>
                                      <p:to>
                                        <p:strVal val="visible"/>
                                      </p:to>
                                    </p:set>
                                    <p:anim calcmode="lin" valueType="num">
                                      <p:cBhvr additive="base">
                                        <p:cTn id="25" dur="500" fill="hold"/>
                                        <p:tgtEl>
                                          <p:spTgt spid="665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65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6563">
                                            <p:txEl>
                                              <p:pRg st="4" end="4"/>
                                            </p:txEl>
                                          </p:spTgt>
                                        </p:tgtEl>
                                        <p:attrNameLst>
                                          <p:attrName>style.visibility</p:attrName>
                                        </p:attrNameLst>
                                      </p:cBhvr>
                                      <p:to>
                                        <p:strVal val="visible"/>
                                      </p:to>
                                    </p:set>
                                    <p:anim calcmode="lin" valueType="num">
                                      <p:cBhvr additive="base">
                                        <p:cTn id="31" dur="500" fill="hold"/>
                                        <p:tgtEl>
                                          <p:spTgt spid="6656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656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ltLang="en-US"/>
              <a:t>Inclusion of Every Part</a:t>
            </a:r>
          </a:p>
        </p:txBody>
      </p:sp>
      <p:sp>
        <p:nvSpPr>
          <p:cNvPr id="72707" name="Rectangle 3"/>
          <p:cNvSpPr>
            <a:spLocks noGrp="1" noChangeArrowheads="1"/>
          </p:cNvSpPr>
          <p:nvPr>
            <p:ph type="body" idx="1"/>
          </p:nvPr>
        </p:nvSpPr>
        <p:spPr/>
        <p:txBody>
          <a:bodyPr/>
          <a:lstStyle/>
          <a:p>
            <a:pPr marL="0" indent="1588">
              <a:lnSpc>
                <a:spcPct val="90000"/>
              </a:lnSpc>
              <a:buFontTx/>
              <a:buNone/>
            </a:pPr>
            <a:r>
              <a:rPr lang="en-US" altLang="en-US"/>
              <a:t>The inclusion of people with disabling conditions is essential in congregations and parishes because they are children of God and children of the Church, whom the Church would not choose to be without. People with disabling conditions challenge and excite our collective imagination in the multitude of ways that we may be a more caring, compassionate community of Christians.</a:t>
            </a:r>
          </a:p>
          <a:p>
            <a:pPr marL="0" indent="1588">
              <a:lnSpc>
                <a:spcPct val="90000"/>
              </a:lnSpc>
              <a:buFontTx/>
              <a:buNone/>
            </a:pPr>
            <a:r>
              <a:rPr lang="en-US" altLang="en-US" sz="1400"/>
              <a:t>Brett Webb-Mitchell, </a:t>
            </a:r>
            <a:r>
              <a:rPr lang="en-US" altLang="en-US" sz="1400" i="1"/>
              <a:t>Unexpected Guests at God’s Banquet: Welcoming People with Disabilities Into the Church</a:t>
            </a:r>
            <a:r>
              <a:rPr lang="en-US" altLang="en-US" sz="1400"/>
              <a:t> (New York: Crossroad, 1994)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 calcmode="lin" valueType="num">
                                      <p:cBhvr additive="base">
                                        <p:cTn id="7" dur="5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270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2707">
                                            <p:txEl>
                                              <p:pRg st="1" end="1"/>
                                            </p:txEl>
                                          </p:spTgt>
                                        </p:tgtEl>
                                        <p:attrNameLst>
                                          <p:attrName>style.visibility</p:attrName>
                                        </p:attrNameLst>
                                      </p:cBhvr>
                                      <p:to>
                                        <p:strVal val="visible"/>
                                      </p:to>
                                    </p:set>
                                    <p:anim calcmode="lin" valueType="num">
                                      <p:cBhvr additive="base">
                                        <p:cTn id="11" dur="500" fill="hold"/>
                                        <p:tgtEl>
                                          <p:spTgt spid="7270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270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3" name="Picture 5" descr="Nicole"/>
          <p:cNvPicPr>
            <a:picLocks noChangeAspect="1" noChangeArrowheads="1"/>
          </p:cNvPicPr>
          <p:nvPr/>
        </p:nvPicPr>
        <p:blipFill>
          <a:blip r:embed="rId2" cstate="print">
            <a:extLst>
              <a:ext uri="{28A0092B-C50C-407E-A947-70E740481C1C}">
                <a14:useLocalDpi xmlns:a14="http://schemas.microsoft.com/office/drawing/2010/main" val="0"/>
              </a:ext>
            </a:extLst>
          </a:blip>
          <a:srcRect l="5304" r="4530" b="12244"/>
          <a:stretch>
            <a:fillRect/>
          </a:stretch>
        </p:blipFill>
        <p:spPr bwMode="auto">
          <a:xfrm>
            <a:off x="6477000" y="152400"/>
            <a:ext cx="2168525" cy="2743200"/>
          </a:xfrm>
          <a:prstGeom prst="rect">
            <a:avLst/>
          </a:prstGeom>
          <a:noFill/>
          <a:extLst>
            <a:ext uri="{909E8E84-426E-40DD-AFC4-6F175D3DCCD1}">
              <a14:hiddenFill xmlns:a14="http://schemas.microsoft.com/office/drawing/2010/main">
                <a:solidFill>
                  <a:srgbClr val="FFFFFF"/>
                </a:solidFill>
              </a14:hiddenFill>
            </a:ext>
          </a:extLst>
        </p:spPr>
      </p:pic>
      <p:sp>
        <p:nvSpPr>
          <p:cNvPr id="58370" name="Rectangle 2"/>
          <p:cNvSpPr>
            <a:spLocks noGrp="1" noChangeArrowheads="1"/>
          </p:cNvSpPr>
          <p:nvPr>
            <p:ph type="title"/>
          </p:nvPr>
        </p:nvSpPr>
        <p:spPr/>
        <p:txBody>
          <a:bodyPr/>
          <a:lstStyle/>
          <a:p>
            <a:r>
              <a:rPr lang="en-US" altLang="en-US"/>
              <a:t>Introduction</a:t>
            </a:r>
          </a:p>
        </p:txBody>
      </p:sp>
      <p:sp>
        <p:nvSpPr>
          <p:cNvPr id="58371" name="Rectangle 3"/>
          <p:cNvSpPr>
            <a:spLocks noGrp="1" noChangeArrowheads="1"/>
          </p:cNvSpPr>
          <p:nvPr>
            <p:ph type="body" idx="1"/>
          </p:nvPr>
        </p:nvSpPr>
        <p:spPr/>
        <p:txBody>
          <a:bodyPr/>
          <a:lstStyle/>
          <a:p>
            <a:r>
              <a:rPr lang="en-US" altLang="en-US" sz="2400" dirty="0"/>
              <a:t>About my family and </a:t>
            </a:r>
            <a:r>
              <a:rPr lang="en-US" altLang="en-US" sz="2400" dirty="0" smtClean="0"/>
              <a:t>me</a:t>
            </a:r>
          </a:p>
          <a:p>
            <a:r>
              <a:rPr lang="en-US" altLang="en-US" sz="2400" dirty="0" smtClean="0"/>
              <a:t>Reformed tradition</a:t>
            </a:r>
            <a:endParaRPr lang="en-US" altLang="en-US" sz="2400" dirty="0"/>
          </a:p>
          <a:p>
            <a:r>
              <a:rPr lang="en-US" altLang="en-US" sz="2400" dirty="0"/>
              <a:t>About what is “normal”</a:t>
            </a:r>
          </a:p>
          <a:p>
            <a:r>
              <a:rPr lang="en-US" altLang="en-US" sz="2400" dirty="0"/>
              <a:t>About disability</a:t>
            </a:r>
          </a:p>
          <a:p>
            <a:pPr>
              <a:buFontTx/>
              <a:buNone/>
            </a:pPr>
            <a:r>
              <a:rPr lang="en-US" altLang="en-US" sz="2400" dirty="0"/>
              <a:t>	“Persons with disabilities include those who have long-term physical, mental, intellectual or sensory impairments </a:t>
            </a:r>
            <a:r>
              <a:rPr lang="en-US" altLang="en-US" sz="2400" b="1" u="sng" dirty="0"/>
              <a:t>which in interaction with various barriers</a:t>
            </a:r>
            <a:r>
              <a:rPr lang="en-US" altLang="en-US" sz="2400" dirty="0"/>
              <a:t> may hinder their full and effective participation in society on an equal basis with others.”</a:t>
            </a:r>
          </a:p>
          <a:p>
            <a:pPr>
              <a:buFontTx/>
              <a:buNone/>
            </a:pPr>
            <a:r>
              <a:rPr lang="en-US" altLang="en-US" sz="1200" dirty="0"/>
              <a:t>	(Article 1: Purpose, “Final report of the Ad Hoc Committee on a Comprehensive and Integral International Convention on the Protection and Promotion of the Rights and Dignity of Persons with Disabilities,” United Nations General Assembly, A/61/611, 6 December 2006)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additive="base">
                                        <p:cTn id="7" dur="500" fill="hold"/>
                                        <p:tgtEl>
                                          <p:spTgt spid="583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3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8371">
                                            <p:txEl>
                                              <p:pRg st="1" end="1"/>
                                            </p:txEl>
                                          </p:spTgt>
                                        </p:tgtEl>
                                        <p:attrNameLst>
                                          <p:attrName>style.visibility</p:attrName>
                                        </p:attrNameLst>
                                      </p:cBhvr>
                                      <p:to>
                                        <p:strVal val="visible"/>
                                      </p:to>
                                    </p:set>
                                    <p:anim calcmode="lin" valueType="num">
                                      <p:cBhvr additive="base">
                                        <p:cTn id="13" dur="500" fill="hold"/>
                                        <p:tgtEl>
                                          <p:spTgt spid="583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3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8373"/>
                                        </p:tgtEl>
                                        <p:attrNameLst>
                                          <p:attrName>style.visibility</p:attrName>
                                        </p:attrNameLst>
                                      </p:cBhvr>
                                      <p:to>
                                        <p:strVal val="visible"/>
                                      </p:to>
                                    </p:set>
                                    <p:anim calcmode="lin" valueType="num">
                                      <p:cBhvr additive="base">
                                        <p:cTn id="19" dur="500" fill="hold"/>
                                        <p:tgtEl>
                                          <p:spTgt spid="58373"/>
                                        </p:tgtEl>
                                        <p:attrNameLst>
                                          <p:attrName>ppt_x</p:attrName>
                                        </p:attrNameLst>
                                      </p:cBhvr>
                                      <p:tavLst>
                                        <p:tav tm="0">
                                          <p:val>
                                            <p:strVal val="#ppt_x"/>
                                          </p:val>
                                        </p:tav>
                                        <p:tav tm="100000">
                                          <p:val>
                                            <p:strVal val="#ppt_x"/>
                                          </p:val>
                                        </p:tav>
                                      </p:tavLst>
                                    </p:anim>
                                    <p:anim calcmode="lin" valueType="num">
                                      <p:cBhvr additive="base">
                                        <p:cTn id="20" dur="500" fill="hold"/>
                                        <p:tgtEl>
                                          <p:spTgt spid="5837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8371">
                                            <p:txEl>
                                              <p:pRg st="2" end="2"/>
                                            </p:txEl>
                                          </p:spTgt>
                                        </p:tgtEl>
                                        <p:attrNameLst>
                                          <p:attrName>style.visibility</p:attrName>
                                        </p:attrNameLst>
                                      </p:cBhvr>
                                      <p:to>
                                        <p:strVal val="visible"/>
                                      </p:to>
                                    </p:set>
                                    <p:anim calcmode="lin" valueType="num">
                                      <p:cBhvr additive="base">
                                        <p:cTn id="25" dur="500" fill="hold"/>
                                        <p:tgtEl>
                                          <p:spTgt spid="5837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3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8371">
                                            <p:txEl>
                                              <p:pRg st="3" end="3"/>
                                            </p:txEl>
                                          </p:spTgt>
                                        </p:tgtEl>
                                        <p:attrNameLst>
                                          <p:attrName>style.visibility</p:attrName>
                                        </p:attrNameLst>
                                      </p:cBhvr>
                                      <p:to>
                                        <p:strVal val="visible"/>
                                      </p:to>
                                    </p:set>
                                    <p:anim calcmode="lin" valueType="num">
                                      <p:cBhvr additive="base">
                                        <p:cTn id="31" dur="500" fill="hold"/>
                                        <p:tgtEl>
                                          <p:spTgt spid="5837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83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8371">
                                            <p:txEl>
                                              <p:pRg st="4" end="4"/>
                                            </p:txEl>
                                          </p:spTgt>
                                        </p:tgtEl>
                                        <p:attrNameLst>
                                          <p:attrName>style.visibility</p:attrName>
                                        </p:attrNameLst>
                                      </p:cBhvr>
                                      <p:to>
                                        <p:strVal val="visible"/>
                                      </p:to>
                                    </p:set>
                                    <p:anim calcmode="lin" valueType="num">
                                      <p:cBhvr additive="base">
                                        <p:cTn id="37" dur="500" fill="hold"/>
                                        <p:tgtEl>
                                          <p:spTgt spid="58371">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8371">
                                            <p:txEl>
                                              <p:pRg st="4" end="4"/>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8371">
                                            <p:txEl>
                                              <p:pRg st="5" end="5"/>
                                            </p:txEl>
                                          </p:spTgt>
                                        </p:tgtEl>
                                        <p:attrNameLst>
                                          <p:attrName>style.visibility</p:attrName>
                                        </p:attrNameLst>
                                      </p:cBhvr>
                                      <p:to>
                                        <p:strVal val="visible"/>
                                      </p:to>
                                    </p:set>
                                    <p:anim calcmode="lin" valueType="num">
                                      <p:cBhvr additive="base">
                                        <p:cTn id="41" dur="500" fill="hold"/>
                                        <p:tgtEl>
                                          <p:spTgt spid="58371">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837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a:t>For Further Information</a:t>
            </a:r>
          </a:p>
        </p:txBody>
      </p:sp>
      <p:sp>
        <p:nvSpPr>
          <p:cNvPr id="51203" name="Rectangle 3"/>
          <p:cNvSpPr>
            <a:spLocks noGrp="1" noChangeArrowheads="1"/>
          </p:cNvSpPr>
          <p:nvPr>
            <p:ph type="body" idx="1"/>
          </p:nvPr>
        </p:nvSpPr>
        <p:spPr/>
        <p:txBody>
          <a:bodyPr/>
          <a:lstStyle/>
          <a:p>
            <a:r>
              <a:rPr lang="en-US" altLang="en-US" sz="2400" smtClean="0"/>
              <a:t>crcna.org/disability (enewsletter</a:t>
            </a:r>
            <a:r>
              <a:rPr lang="en-US" altLang="en-US" sz="2400" dirty="0" smtClean="0"/>
              <a:t> subscriptions)</a:t>
            </a:r>
          </a:p>
          <a:p>
            <a:r>
              <a:rPr lang="en-US" altLang="en-US" sz="2400" dirty="0" smtClean="0"/>
              <a:t>rca.org/disability</a:t>
            </a:r>
            <a:endParaRPr lang="en-US" altLang="en-US" sz="2400" dirty="0"/>
          </a:p>
          <a:p>
            <a:r>
              <a:rPr lang="en-US" altLang="en-US" sz="2200" dirty="0" smtClean="0"/>
              <a:t>clcnetwork.org/church</a:t>
            </a:r>
            <a:endParaRPr lang="en-US" altLang="en-US" sz="2400" dirty="0"/>
          </a:p>
          <a:p>
            <a:r>
              <a:rPr lang="en-US" altLang="en-US" sz="2400" dirty="0" smtClean="0"/>
              <a:t>faithanddisability.org</a:t>
            </a:r>
            <a:endParaRPr lang="en-US" altLang="en-US" sz="2400" dirty="0"/>
          </a:p>
          <a:p>
            <a:r>
              <a:rPr lang="en-US" altLang="en-US" sz="2400" dirty="0" smtClean="0"/>
              <a:t>friendship.org</a:t>
            </a:r>
          </a:p>
          <a:p>
            <a:r>
              <a:rPr lang="en-US" altLang="en-US" sz="2400" i="1" dirty="0" smtClean="0"/>
              <a:t>Journal of Disability and Religion</a:t>
            </a:r>
          </a:p>
          <a:p>
            <a:r>
              <a:rPr lang="en-US" altLang="en-US" sz="2400" i="1" dirty="0" smtClean="0"/>
              <a:t>Inclusion Handbook</a:t>
            </a:r>
            <a:r>
              <a:rPr lang="en-US" altLang="en-US" sz="2400" dirty="0" smtClean="0"/>
              <a:t>, ed. Terry A. DeYoung and Mark Stephenson</a:t>
            </a:r>
            <a:endParaRPr lang="en-US" altLang="en-US" sz="2400" i="1" dirty="0"/>
          </a:p>
          <a:p>
            <a:r>
              <a:rPr lang="en-US" altLang="en-US" sz="2400" i="1" dirty="0" smtClean="0"/>
              <a:t>A </a:t>
            </a:r>
            <a:r>
              <a:rPr lang="en-US" altLang="en-US" sz="2400" i="1" dirty="0"/>
              <a:t>Compassionate Journey: Coming Alongside People with Disabilities and Chronic Illnesses </a:t>
            </a:r>
            <a:r>
              <a:rPr lang="en-US" altLang="en-US" sz="2400" dirty="0"/>
              <a:t>by John G. Cook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additive="base">
                                        <p:cTn id="7" dur="5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03">
                                            <p:txEl>
                                              <p:pRg st="1" end="1"/>
                                            </p:txEl>
                                          </p:spTgt>
                                        </p:tgtEl>
                                        <p:attrNameLst>
                                          <p:attrName>style.visibility</p:attrName>
                                        </p:attrNameLst>
                                      </p:cBhvr>
                                      <p:to>
                                        <p:strVal val="visible"/>
                                      </p:to>
                                    </p:set>
                                    <p:anim calcmode="lin" valueType="num">
                                      <p:cBhvr additive="base">
                                        <p:cTn id="13" dur="5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1203">
                                            <p:txEl>
                                              <p:pRg st="2" end="2"/>
                                            </p:txEl>
                                          </p:spTgt>
                                        </p:tgtEl>
                                        <p:attrNameLst>
                                          <p:attrName>style.visibility</p:attrName>
                                        </p:attrNameLst>
                                      </p:cBhvr>
                                      <p:to>
                                        <p:strVal val="visible"/>
                                      </p:to>
                                    </p:set>
                                    <p:anim calcmode="lin" valueType="num">
                                      <p:cBhvr additive="base">
                                        <p:cTn id="19" dur="500" fill="hold"/>
                                        <p:tgtEl>
                                          <p:spTgt spid="512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03">
                                            <p:txEl>
                                              <p:pRg st="3" end="3"/>
                                            </p:txEl>
                                          </p:spTgt>
                                        </p:tgtEl>
                                        <p:attrNameLst>
                                          <p:attrName>style.visibility</p:attrName>
                                        </p:attrNameLst>
                                      </p:cBhvr>
                                      <p:to>
                                        <p:strVal val="visible"/>
                                      </p:to>
                                    </p:set>
                                    <p:anim calcmode="lin" valueType="num">
                                      <p:cBhvr additive="base">
                                        <p:cTn id="25" dur="500" fill="hold"/>
                                        <p:tgtEl>
                                          <p:spTgt spid="5120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1203">
                                            <p:txEl>
                                              <p:pRg st="4" end="4"/>
                                            </p:txEl>
                                          </p:spTgt>
                                        </p:tgtEl>
                                        <p:attrNameLst>
                                          <p:attrName>style.visibility</p:attrName>
                                        </p:attrNameLst>
                                      </p:cBhvr>
                                      <p:to>
                                        <p:strVal val="visible"/>
                                      </p:to>
                                    </p:set>
                                    <p:anim calcmode="lin" valueType="num">
                                      <p:cBhvr additive="base">
                                        <p:cTn id="31" dur="500" fill="hold"/>
                                        <p:tgtEl>
                                          <p:spTgt spid="5120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203">
                                            <p:txEl>
                                              <p:pRg st="5" end="5"/>
                                            </p:txEl>
                                          </p:spTgt>
                                        </p:tgtEl>
                                        <p:attrNameLst>
                                          <p:attrName>style.visibility</p:attrName>
                                        </p:attrNameLst>
                                      </p:cBhvr>
                                      <p:to>
                                        <p:strVal val="visible"/>
                                      </p:to>
                                    </p:set>
                                    <p:anim calcmode="lin" valueType="num">
                                      <p:cBhvr additive="base">
                                        <p:cTn id="37" dur="500" fill="hold"/>
                                        <p:tgtEl>
                                          <p:spTgt spid="5120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0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1203">
                                            <p:txEl>
                                              <p:pRg st="6" end="6"/>
                                            </p:txEl>
                                          </p:spTgt>
                                        </p:tgtEl>
                                        <p:attrNameLst>
                                          <p:attrName>style.visibility</p:attrName>
                                        </p:attrNameLst>
                                      </p:cBhvr>
                                      <p:to>
                                        <p:strVal val="visible"/>
                                      </p:to>
                                    </p:set>
                                    <p:anim calcmode="lin" valueType="num">
                                      <p:cBhvr additive="base">
                                        <p:cTn id="43" dur="500" fill="hold"/>
                                        <p:tgtEl>
                                          <p:spTgt spid="5120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0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1203">
                                            <p:txEl>
                                              <p:pRg st="7" end="7"/>
                                            </p:txEl>
                                          </p:spTgt>
                                        </p:tgtEl>
                                        <p:attrNameLst>
                                          <p:attrName>style.visibility</p:attrName>
                                        </p:attrNameLst>
                                      </p:cBhvr>
                                      <p:to>
                                        <p:strVal val="visible"/>
                                      </p:to>
                                    </p:set>
                                    <p:anim calcmode="lin" valueType="num">
                                      <p:cBhvr additive="base">
                                        <p:cTn id="49" dur="500" fill="hold"/>
                                        <p:tgtEl>
                                          <p:spTgt spid="5120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120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990600" y="76200"/>
            <a:ext cx="7162800" cy="1066800"/>
          </a:xfrm>
        </p:spPr>
        <p:txBody>
          <a:bodyPr/>
          <a:lstStyle/>
          <a:p>
            <a:r>
              <a:rPr lang="en-US" altLang="en-US"/>
              <a:t>Disability and Sin</a:t>
            </a:r>
          </a:p>
        </p:txBody>
      </p:sp>
      <p:sp>
        <p:nvSpPr>
          <p:cNvPr id="59395" name="Rectangle 3"/>
          <p:cNvSpPr>
            <a:spLocks noGrp="1" noChangeArrowheads="1"/>
          </p:cNvSpPr>
          <p:nvPr>
            <p:ph type="body" idx="1"/>
          </p:nvPr>
        </p:nvSpPr>
        <p:spPr/>
        <p:txBody>
          <a:bodyPr/>
          <a:lstStyle/>
          <a:p>
            <a:pPr>
              <a:lnSpc>
                <a:spcPct val="90000"/>
              </a:lnSpc>
            </a:pPr>
            <a:r>
              <a:rPr lang="en-US" altLang="en-US" dirty="0"/>
              <a:t>Priests: Leviticus </a:t>
            </a:r>
            <a:r>
              <a:rPr lang="en-US" altLang="en-US" dirty="0" smtClean="0"/>
              <a:t>21:16-24 (NIV)</a:t>
            </a:r>
            <a:endParaRPr lang="en-US" altLang="en-US" dirty="0"/>
          </a:p>
          <a:p>
            <a:pPr>
              <a:lnSpc>
                <a:spcPct val="90000"/>
              </a:lnSpc>
              <a:buFontTx/>
              <a:buNone/>
            </a:pPr>
            <a:r>
              <a:rPr lang="en-US" altLang="en-US" dirty="0"/>
              <a:t>	</a:t>
            </a:r>
            <a:r>
              <a:rPr lang="en-US" altLang="en-US" baseline="30000" dirty="0" smtClean="0"/>
              <a:t>17</a:t>
            </a:r>
            <a:r>
              <a:rPr lang="en-US" altLang="en-US" sz="2600" dirty="0" smtClean="0"/>
              <a:t>The </a:t>
            </a:r>
            <a:r>
              <a:rPr lang="en-US" altLang="en-US" sz="2600" dirty="0"/>
              <a:t>Lord said to Moses, "Say to Aaron: ‘For the generations to come none of your descendants who has a defect may come near to offer the food of his God.’</a:t>
            </a:r>
            <a:r>
              <a:rPr lang="en-US" altLang="en-US" dirty="0"/>
              <a:t>”</a:t>
            </a:r>
          </a:p>
          <a:p>
            <a:pPr lvl="1">
              <a:lnSpc>
                <a:spcPct val="90000"/>
              </a:lnSpc>
            </a:pPr>
            <a:r>
              <a:rPr lang="en-US" altLang="en-US" dirty="0"/>
              <a:t>Does this mean that people with disabilities are not welcome among God’s people?</a:t>
            </a:r>
          </a:p>
          <a:p>
            <a:pPr lvl="1">
              <a:lnSpc>
                <a:spcPct val="90000"/>
              </a:lnSpc>
            </a:pPr>
            <a:r>
              <a:rPr lang="en-US" altLang="en-US" dirty="0"/>
              <a:t>The prohibition is limited to priests coming before the altar or entering the Holy of Holies.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9395">
                                            <p:txEl>
                                              <p:pRg st="1" end="1"/>
                                            </p:txEl>
                                          </p:spTgt>
                                        </p:tgtEl>
                                        <p:attrNameLst>
                                          <p:attrName>style.visibility</p:attrName>
                                        </p:attrNameLst>
                                      </p:cBhvr>
                                      <p:to>
                                        <p:strVal val="visible"/>
                                      </p:to>
                                    </p:set>
                                    <p:anim calcmode="lin" valueType="num">
                                      <p:cBhvr additive="base">
                                        <p:cTn id="11" dur="5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93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59395">
                                            <p:txEl>
                                              <p:pRg st="2" end="2"/>
                                            </p:txEl>
                                          </p:spTgt>
                                        </p:tgtEl>
                                        <p:attrNameLst>
                                          <p:attrName>style.visibility</p:attrName>
                                        </p:attrNameLst>
                                      </p:cBhvr>
                                      <p:to>
                                        <p:strVal val="visible"/>
                                      </p:to>
                                    </p:set>
                                    <p:anim calcmode="lin" valueType="num">
                                      <p:cBhvr additive="base">
                                        <p:cTn id="17" dur="5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93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59395">
                                            <p:txEl>
                                              <p:pRg st="3" end="3"/>
                                            </p:txEl>
                                          </p:spTgt>
                                        </p:tgtEl>
                                        <p:attrNameLst>
                                          <p:attrName>style.visibility</p:attrName>
                                        </p:attrNameLst>
                                      </p:cBhvr>
                                      <p:to>
                                        <p:strVal val="visible"/>
                                      </p:to>
                                    </p:set>
                                    <p:anim calcmode="lin" valueType="num">
                                      <p:cBhvr additive="base">
                                        <p:cTn id="23" dur="500" fill="hold"/>
                                        <p:tgtEl>
                                          <p:spTgt spid="5939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939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a:xfrm>
            <a:off x="1066800" y="76200"/>
            <a:ext cx="7848600" cy="1066800"/>
          </a:xfrm>
        </p:spPr>
        <p:txBody>
          <a:bodyPr/>
          <a:lstStyle/>
          <a:p>
            <a:r>
              <a:rPr lang="en-US" altLang="en-US"/>
              <a:t>Disability and Sin</a:t>
            </a:r>
          </a:p>
        </p:txBody>
      </p:sp>
      <p:sp>
        <p:nvSpPr>
          <p:cNvPr id="5127" name="Rectangle 7"/>
          <p:cNvSpPr>
            <a:spLocks noGrp="1" noChangeArrowheads="1"/>
          </p:cNvSpPr>
          <p:nvPr>
            <p:ph type="body" idx="1"/>
          </p:nvPr>
        </p:nvSpPr>
        <p:spPr>
          <a:xfrm>
            <a:off x="1143000" y="1219200"/>
            <a:ext cx="6781800" cy="5105400"/>
          </a:xfrm>
        </p:spPr>
        <p:txBody>
          <a:bodyPr/>
          <a:lstStyle/>
          <a:p>
            <a:pPr>
              <a:lnSpc>
                <a:spcPct val="90000"/>
              </a:lnSpc>
            </a:pPr>
            <a:r>
              <a:rPr lang="en-US" altLang="en-US" dirty="0"/>
              <a:t>A healing: Mark 2:1-12</a:t>
            </a:r>
          </a:p>
          <a:p>
            <a:pPr>
              <a:lnSpc>
                <a:spcPct val="90000"/>
              </a:lnSpc>
              <a:buFontTx/>
              <a:buNone/>
            </a:pPr>
            <a:r>
              <a:rPr lang="en-US" altLang="en-US" dirty="0"/>
              <a:t>	</a:t>
            </a:r>
            <a:r>
              <a:rPr lang="en-US" altLang="en-US" baseline="30000" dirty="0" smtClean="0"/>
              <a:t>5</a:t>
            </a:r>
            <a:r>
              <a:rPr lang="en-US" altLang="en-US" dirty="0" smtClean="0"/>
              <a:t>When </a:t>
            </a:r>
            <a:r>
              <a:rPr lang="en-US" altLang="en-US" dirty="0"/>
              <a:t>Jesus saw their faith, he said to the paralytic, "Son, your sins are forgiven."</a:t>
            </a:r>
          </a:p>
          <a:p>
            <a:pPr lvl="1">
              <a:lnSpc>
                <a:spcPct val="90000"/>
              </a:lnSpc>
            </a:pPr>
            <a:r>
              <a:rPr lang="en-US" altLang="en-US" sz="2800" dirty="0"/>
              <a:t>Was Jesus associating disability with sin?</a:t>
            </a:r>
          </a:p>
          <a:p>
            <a:pPr lvl="1">
              <a:lnSpc>
                <a:spcPct val="90000"/>
              </a:lnSpc>
            </a:pPr>
            <a:r>
              <a:rPr lang="en-US" altLang="en-US" sz="2800" dirty="0"/>
              <a:t>Jesus is not making a point about the man’s disability, but about his own calling and the teachers’ unbelief.</a:t>
            </a:r>
          </a:p>
          <a:p>
            <a:pPr>
              <a:lnSpc>
                <a:spcPct val="90000"/>
              </a:lnSpc>
              <a:buFontTx/>
              <a:buNone/>
            </a:pPr>
            <a:r>
              <a:rPr lang="en-US" altLang="en-US" dirty="0"/>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anim calcmode="lin" valueType="num">
                                      <p:cBhvr additive="base">
                                        <p:cTn id="7" dur="500" fill="hold"/>
                                        <p:tgtEl>
                                          <p:spTgt spid="51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127">
                                            <p:txEl>
                                              <p:pRg st="1" end="1"/>
                                            </p:txEl>
                                          </p:spTgt>
                                        </p:tgtEl>
                                        <p:attrNameLst>
                                          <p:attrName>style.visibility</p:attrName>
                                        </p:attrNameLst>
                                      </p:cBhvr>
                                      <p:to>
                                        <p:strVal val="visible"/>
                                      </p:to>
                                    </p:set>
                                    <p:anim calcmode="lin" valueType="num">
                                      <p:cBhvr additive="base">
                                        <p:cTn id="11" dur="500" fill="hold"/>
                                        <p:tgtEl>
                                          <p:spTgt spid="512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1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5127">
                                            <p:txEl>
                                              <p:pRg st="2" end="2"/>
                                            </p:txEl>
                                          </p:spTgt>
                                        </p:tgtEl>
                                        <p:attrNameLst>
                                          <p:attrName>style.visibility</p:attrName>
                                        </p:attrNameLst>
                                      </p:cBhvr>
                                      <p:to>
                                        <p:strVal val="visible"/>
                                      </p:to>
                                    </p:set>
                                    <p:anim calcmode="lin" valueType="num">
                                      <p:cBhvr additive="base">
                                        <p:cTn id="17" dur="500" fill="hold"/>
                                        <p:tgtEl>
                                          <p:spTgt spid="512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1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5127">
                                            <p:txEl>
                                              <p:pRg st="3" end="3"/>
                                            </p:txEl>
                                          </p:spTgt>
                                        </p:tgtEl>
                                        <p:attrNameLst>
                                          <p:attrName>style.visibility</p:attrName>
                                        </p:attrNameLst>
                                      </p:cBhvr>
                                      <p:to>
                                        <p:strVal val="visible"/>
                                      </p:to>
                                    </p:set>
                                    <p:anim calcmode="lin" valueType="num">
                                      <p:cBhvr additive="base">
                                        <p:cTn id="23" dur="500" fill="hold"/>
                                        <p:tgtEl>
                                          <p:spTgt spid="5127">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1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143000" y="76200"/>
            <a:ext cx="7010400" cy="1066800"/>
          </a:xfrm>
        </p:spPr>
        <p:txBody>
          <a:bodyPr/>
          <a:lstStyle/>
          <a:p>
            <a:r>
              <a:rPr lang="en-US" altLang="en-US"/>
              <a:t>Disability and Sin</a:t>
            </a:r>
          </a:p>
        </p:txBody>
      </p:sp>
      <p:sp>
        <p:nvSpPr>
          <p:cNvPr id="60419" name="Rectangle 3"/>
          <p:cNvSpPr>
            <a:spLocks noGrp="1" noChangeArrowheads="1"/>
          </p:cNvSpPr>
          <p:nvPr>
            <p:ph type="body" idx="1"/>
          </p:nvPr>
        </p:nvSpPr>
        <p:spPr>
          <a:xfrm>
            <a:off x="1143000" y="1219200"/>
            <a:ext cx="6781800" cy="5029200"/>
          </a:xfrm>
        </p:spPr>
        <p:txBody>
          <a:bodyPr/>
          <a:lstStyle/>
          <a:p>
            <a:pPr>
              <a:lnSpc>
                <a:spcPct val="90000"/>
              </a:lnSpc>
            </a:pPr>
            <a:r>
              <a:rPr lang="en-US" altLang="en-US" dirty="0"/>
              <a:t>A banquet: Luke 14:15-24</a:t>
            </a:r>
          </a:p>
          <a:p>
            <a:pPr>
              <a:lnSpc>
                <a:spcPct val="90000"/>
              </a:lnSpc>
              <a:buFontTx/>
              <a:buNone/>
            </a:pPr>
            <a:r>
              <a:rPr lang="en-US" altLang="en-US" sz="2600" dirty="0"/>
              <a:t>	</a:t>
            </a:r>
            <a:r>
              <a:rPr lang="en-US" altLang="en-US" sz="2600" baseline="30000" dirty="0" smtClean="0"/>
              <a:t>21</a:t>
            </a:r>
            <a:r>
              <a:rPr lang="en-US" altLang="en-US" sz="2600" dirty="0" smtClean="0"/>
              <a:t>Then </a:t>
            </a:r>
            <a:r>
              <a:rPr lang="en-US" altLang="en-US" sz="2600" dirty="0"/>
              <a:t>the owner of the house became angry and ordered his servant, 'Go out quickly into the streets and alleys of the town and bring in the poor, the crippled, the blind and the lame.'</a:t>
            </a:r>
          </a:p>
          <a:p>
            <a:pPr lvl="1">
              <a:lnSpc>
                <a:spcPct val="90000"/>
              </a:lnSpc>
            </a:pPr>
            <a:r>
              <a:rPr lang="en-US" altLang="en-US" dirty="0"/>
              <a:t>Was Jesus implying that disabled people were </a:t>
            </a:r>
            <a:r>
              <a:rPr lang="en-US" altLang="en-US" dirty="0" smtClean="0"/>
              <a:t>welcomed </a:t>
            </a:r>
            <a:r>
              <a:rPr lang="en-US" altLang="en-US" dirty="0"/>
              <a:t>at the banquet only because non-disabled people would not come?</a:t>
            </a:r>
          </a:p>
          <a:p>
            <a:pPr lvl="1">
              <a:lnSpc>
                <a:spcPct val="90000"/>
              </a:lnSpc>
            </a:pPr>
            <a:r>
              <a:rPr lang="en-US" altLang="en-US" dirty="0"/>
              <a:t>No, he was emphasizing that the wide hospitality of God’s kingdom.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additive="base">
                                        <p:cTn id="7" dur="500" fill="hold"/>
                                        <p:tgtEl>
                                          <p:spTgt spid="604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41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anim calcmode="lin" valueType="num">
                                      <p:cBhvr additive="base">
                                        <p:cTn id="11" dur="500" fill="hold"/>
                                        <p:tgtEl>
                                          <p:spTgt spid="6041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04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60419">
                                            <p:txEl>
                                              <p:pRg st="2" end="2"/>
                                            </p:txEl>
                                          </p:spTgt>
                                        </p:tgtEl>
                                        <p:attrNameLst>
                                          <p:attrName>style.visibility</p:attrName>
                                        </p:attrNameLst>
                                      </p:cBhvr>
                                      <p:to>
                                        <p:strVal val="visible"/>
                                      </p:to>
                                    </p:set>
                                    <p:anim calcmode="lin" valueType="num">
                                      <p:cBhvr additive="base">
                                        <p:cTn id="17" dur="500" fill="hold"/>
                                        <p:tgtEl>
                                          <p:spTgt spid="6041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04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60419">
                                            <p:txEl>
                                              <p:pRg st="3" end="3"/>
                                            </p:txEl>
                                          </p:spTgt>
                                        </p:tgtEl>
                                        <p:attrNameLst>
                                          <p:attrName>style.visibility</p:attrName>
                                        </p:attrNameLst>
                                      </p:cBhvr>
                                      <p:to>
                                        <p:strVal val="visible"/>
                                      </p:to>
                                    </p:set>
                                    <p:anim calcmode="lin" valueType="num">
                                      <p:cBhvr additive="base">
                                        <p:cTn id="23" dur="500" fill="hold"/>
                                        <p:tgtEl>
                                          <p:spTgt spid="6041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04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143000" y="76200"/>
            <a:ext cx="7086600" cy="1066800"/>
          </a:xfrm>
        </p:spPr>
        <p:txBody>
          <a:bodyPr/>
          <a:lstStyle/>
          <a:p>
            <a:r>
              <a:rPr lang="en-US" altLang="en-US"/>
              <a:t>Disability and Sin</a:t>
            </a:r>
          </a:p>
        </p:txBody>
      </p:sp>
      <p:sp>
        <p:nvSpPr>
          <p:cNvPr id="61443" name="Rectangle 3"/>
          <p:cNvSpPr>
            <a:spLocks noGrp="1" noChangeArrowheads="1"/>
          </p:cNvSpPr>
          <p:nvPr>
            <p:ph type="body" idx="1"/>
          </p:nvPr>
        </p:nvSpPr>
        <p:spPr/>
        <p:txBody>
          <a:bodyPr/>
          <a:lstStyle/>
          <a:p>
            <a:pPr>
              <a:buFontTx/>
              <a:buNone/>
            </a:pPr>
            <a:r>
              <a:rPr lang="en-US" altLang="en-US" sz="2400" dirty="0"/>
              <a:t>What is the connection?</a:t>
            </a:r>
          </a:p>
          <a:p>
            <a:pPr lvl="1"/>
            <a:r>
              <a:rPr lang="en-US" altLang="en-US" sz="2400" b="1" i="1" dirty="0"/>
              <a:t>Direct:</a:t>
            </a:r>
            <a:r>
              <a:rPr lang="en-US" altLang="en-US" sz="2400" dirty="0"/>
              <a:t> A d</a:t>
            </a:r>
            <a:r>
              <a:rPr lang="en-US" altLang="en-US" sz="2400" dirty="0" smtClean="0"/>
              <a:t>isability is a </a:t>
            </a:r>
            <a:r>
              <a:rPr lang="en-US" altLang="en-US" sz="2400" u="sng" dirty="0" smtClean="0"/>
              <a:t>monstrosity</a:t>
            </a:r>
            <a:r>
              <a:rPr lang="en-US" altLang="en-US" sz="2400" dirty="0" smtClean="0"/>
              <a:t> </a:t>
            </a:r>
            <a:r>
              <a:rPr lang="en-US" altLang="en-US" sz="2400" dirty="0"/>
              <a:t>(from Latin </a:t>
            </a:r>
            <a:r>
              <a:rPr lang="en-US" altLang="en-US" sz="2400" i="1" dirty="0" err="1"/>
              <a:t>mon</a:t>
            </a:r>
            <a:r>
              <a:rPr lang="en-US" altLang="en-US" sz="2400" i="1" dirty="0" err="1">
                <a:ea typeface="Arial Unicode MS" pitchFamily="34" charset="-128"/>
                <a:cs typeface="Arial Unicode MS" pitchFamily="34" charset="-128"/>
              </a:rPr>
              <a:t>ē</a:t>
            </a:r>
            <a:r>
              <a:rPr lang="en-US" altLang="en-US" sz="2400" i="1" dirty="0" err="1"/>
              <a:t>re</a:t>
            </a:r>
            <a:r>
              <a:rPr lang="en-US" altLang="en-US" sz="2400" dirty="0"/>
              <a:t> – to warn</a:t>
            </a:r>
            <a:r>
              <a:rPr lang="en-US" altLang="en-US" sz="2400" dirty="0" smtClean="0"/>
              <a:t>) which is a </a:t>
            </a:r>
            <a:r>
              <a:rPr lang="en-US" altLang="en-US" sz="2400" dirty="0"/>
              <a:t>sign that covenant has been broken or that one does not have enough faith.</a:t>
            </a:r>
          </a:p>
          <a:p>
            <a:pPr lvl="1"/>
            <a:r>
              <a:rPr lang="en-US" altLang="en-US" sz="2400" b="1" i="1" dirty="0"/>
              <a:t>Indirect:</a:t>
            </a:r>
            <a:r>
              <a:rPr lang="en-US" altLang="en-US" sz="2400" dirty="0"/>
              <a:t> A </a:t>
            </a:r>
            <a:r>
              <a:rPr lang="en-US" altLang="en-US" sz="2400" u="sng" dirty="0"/>
              <a:t>participation</a:t>
            </a:r>
            <a:r>
              <a:rPr lang="en-US" altLang="en-US" sz="2400" dirty="0"/>
              <a:t> in a world marked by sin and the misery that comes with it.</a:t>
            </a:r>
          </a:p>
          <a:p>
            <a:pPr lvl="1"/>
            <a:r>
              <a:rPr lang="en-US" altLang="en-US" sz="2400" b="1" i="1" dirty="0"/>
              <a:t>None:</a:t>
            </a:r>
            <a:r>
              <a:rPr lang="en-US" altLang="en-US" sz="2400" dirty="0"/>
              <a:t> Disabilities in humans are to be celebrated as part of the wide </a:t>
            </a:r>
            <a:r>
              <a:rPr lang="en-US" altLang="en-US" sz="2400" u="sng" dirty="0"/>
              <a:t>diversity</a:t>
            </a:r>
            <a:r>
              <a:rPr lang="en-US" altLang="en-US" sz="2400" dirty="0"/>
              <a:t> God has made in his creation; therefore, they are not properly called “disabilities” but instead should be called “differences.”</a:t>
            </a:r>
          </a:p>
          <a:p>
            <a:pPr lvl="1"/>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 calcmode="lin" valueType="num">
                                      <p:cBhvr additive="base">
                                        <p:cTn id="7" dur="500" fill="hold"/>
                                        <p:tgtEl>
                                          <p:spTgt spid="614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443">
                                            <p:txEl>
                                              <p:pRg st="1" end="1"/>
                                            </p:txEl>
                                          </p:spTgt>
                                        </p:tgtEl>
                                        <p:attrNameLst>
                                          <p:attrName>style.visibility</p:attrName>
                                        </p:attrNameLst>
                                      </p:cBhvr>
                                      <p:to>
                                        <p:strVal val="visible"/>
                                      </p:to>
                                    </p:set>
                                    <p:anim calcmode="lin" valueType="num">
                                      <p:cBhvr additive="base">
                                        <p:cTn id="13" dur="500" fill="hold"/>
                                        <p:tgtEl>
                                          <p:spTgt spid="614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443">
                                            <p:txEl>
                                              <p:pRg st="2" end="2"/>
                                            </p:txEl>
                                          </p:spTgt>
                                        </p:tgtEl>
                                        <p:attrNameLst>
                                          <p:attrName>style.visibility</p:attrName>
                                        </p:attrNameLst>
                                      </p:cBhvr>
                                      <p:to>
                                        <p:strVal val="visible"/>
                                      </p:to>
                                    </p:set>
                                    <p:anim calcmode="lin" valueType="num">
                                      <p:cBhvr additive="base">
                                        <p:cTn id="19" dur="500" fill="hold"/>
                                        <p:tgtEl>
                                          <p:spTgt spid="614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1443">
                                            <p:txEl>
                                              <p:pRg st="3" end="3"/>
                                            </p:txEl>
                                          </p:spTgt>
                                        </p:tgtEl>
                                        <p:attrNameLst>
                                          <p:attrName>style.visibility</p:attrName>
                                        </p:attrNameLst>
                                      </p:cBhvr>
                                      <p:to>
                                        <p:strVal val="visible"/>
                                      </p:to>
                                    </p:set>
                                    <p:anim calcmode="lin" valueType="num">
                                      <p:cBhvr additive="base">
                                        <p:cTn id="25" dur="500" fill="hold"/>
                                        <p:tgtEl>
                                          <p:spTgt spid="614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Disability and Healing</a:t>
            </a:r>
            <a:endParaRPr lang="en-US" dirty="0"/>
          </a:p>
        </p:txBody>
      </p:sp>
      <p:sp>
        <p:nvSpPr>
          <p:cNvPr id="3" name="Content Placeholder 2"/>
          <p:cNvSpPr>
            <a:spLocks noGrp="1"/>
          </p:cNvSpPr>
          <p:nvPr>
            <p:ph idx="1"/>
          </p:nvPr>
        </p:nvSpPr>
        <p:spPr>
          <a:xfrm>
            <a:off x="1143000" y="1219200"/>
            <a:ext cx="6781800" cy="4876800"/>
          </a:xfrm>
        </p:spPr>
        <p:txBody>
          <a:bodyPr/>
          <a:lstStyle/>
          <a:p>
            <a:r>
              <a:rPr lang="en-US" dirty="0" smtClean="0"/>
              <a:t>A healing: Mark 10:46-52</a:t>
            </a:r>
          </a:p>
          <a:p>
            <a:pPr marL="346075" indent="0">
              <a:buNone/>
            </a:pPr>
            <a:r>
              <a:rPr lang="en-US" baseline="30000" dirty="0" smtClean="0"/>
              <a:t>51</a:t>
            </a:r>
            <a:r>
              <a:rPr lang="en-US" dirty="0" smtClean="0"/>
              <a:t>“What </a:t>
            </a:r>
            <a:r>
              <a:rPr lang="en-US" dirty="0"/>
              <a:t>do you want me to do for you?” Jesus asked him</a:t>
            </a:r>
            <a:r>
              <a:rPr lang="en-US" dirty="0" smtClean="0"/>
              <a:t>. The </a:t>
            </a:r>
            <a:r>
              <a:rPr lang="en-US" dirty="0"/>
              <a:t>blind man said, “Rabbi, I want to see</a:t>
            </a:r>
            <a:r>
              <a:rPr lang="en-US" dirty="0" smtClean="0"/>
              <a:t>.” </a:t>
            </a:r>
            <a:r>
              <a:rPr lang="en-US" baseline="30000" dirty="0" smtClean="0"/>
              <a:t>52</a:t>
            </a:r>
            <a:r>
              <a:rPr lang="en-US" dirty="0" smtClean="0"/>
              <a:t>“Go</a:t>
            </a:r>
            <a:r>
              <a:rPr lang="en-US" dirty="0"/>
              <a:t>,” said Jesus, “your faith has healed you.” Immediately he received his sight and followed Jesus along the road</a:t>
            </a:r>
            <a:r>
              <a:rPr lang="en-US" dirty="0" smtClean="0"/>
              <a:t>.</a:t>
            </a:r>
          </a:p>
          <a:p>
            <a:pPr lvl="1"/>
            <a:r>
              <a:rPr lang="en-US" dirty="0" smtClean="0"/>
              <a:t>Why did Jesus heal </a:t>
            </a:r>
            <a:r>
              <a:rPr lang="en-US" dirty="0" err="1" smtClean="0"/>
              <a:t>Bartimaeus</a:t>
            </a:r>
            <a:r>
              <a:rPr lang="en-US" dirty="0" smtClean="0"/>
              <a:t>?</a:t>
            </a:r>
          </a:p>
          <a:p>
            <a:pPr lvl="1"/>
            <a:r>
              <a:rPr lang="en-US" dirty="0" smtClean="0"/>
              <a:t>“ . . . to demonstrate . . . God’s salvation history.” (</a:t>
            </a:r>
            <a:r>
              <a:rPr lang="en-US" i="1" dirty="0" smtClean="0"/>
              <a:t>A Church of All and for All, </a:t>
            </a:r>
            <a:r>
              <a:rPr lang="en-US" dirty="0" smtClean="0"/>
              <a:t>EDAN, WCC, 2003)</a:t>
            </a:r>
            <a:endParaRPr lang="en-US" dirty="0"/>
          </a:p>
        </p:txBody>
      </p:sp>
    </p:spTree>
    <p:extLst>
      <p:ext uri="{BB962C8B-B14F-4D97-AF65-F5344CB8AC3E}">
        <p14:creationId xmlns:p14="http://schemas.microsoft.com/office/powerpoint/2010/main" val="381869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ltLang="en-US"/>
              <a:t>The Messiah and Disability</a:t>
            </a:r>
          </a:p>
        </p:txBody>
      </p:sp>
      <p:sp>
        <p:nvSpPr>
          <p:cNvPr id="71683" name="Rectangle 3"/>
          <p:cNvSpPr>
            <a:spLocks noGrp="1" noChangeArrowheads="1"/>
          </p:cNvSpPr>
          <p:nvPr>
            <p:ph type="body" idx="1"/>
          </p:nvPr>
        </p:nvSpPr>
        <p:spPr/>
        <p:txBody>
          <a:bodyPr/>
          <a:lstStyle/>
          <a:p>
            <a:r>
              <a:rPr lang="en-US" altLang="en-US" dirty="0"/>
              <a:t>God’s people were called to protect people with disabilities.</a:t>
            </a:r>
          </a:p>
          <a:p>
            <a:pPr>
              <a:buFontTx/>
              <a:buNone/>
            </a:pPr>
            <a:r>
              <a:rPr lang="en-US" altLang="en-US" dirty="0"/>
              <a:t>	Do not curse the deaf or put a stumbling block in front of the blind, but fear your God. (Leviticus 19:14)</a:t>
            </a:r>
          </a:p>
          <a:p>
            <a:r>
              <a:rPr lang="en-US" altLang="en-US" dirty="0"/>
              <a:t>Jesus surrounded himself with people who </a:t>
            </a:r>
            <a:r>
              <a:rPr lang="en-US" altLang="en-US" dirty="0" smtClean="0"/>
              <a:t>had disabilities.</a:t>
            </a:r>
            <a:endParaRPr lang="en-US" altLang="en-US" dirty="0"/>
          </a:p>
          <a:p>
            <a:pPr>
              <a:buFontTx/>
              <a:buNone/>
            </a:pPr>
            <a:r>
              <a:rPr lang="en-US" altLang="en-US" dirty="0"/>
              <a:t>	Jesus reached out his hand and touched the man [with leprosy] . . . (Luke 5:13)</a:t>
            </a:r>
          </a:p>
          <a:p>
            <a:pPr>
              <a:buFontTx/>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 calcmode="lin" valueType="num">
                                      <p:cBhvr additive="base">
                                        <p:cTn id="7" dur="500" fill="hold"/>
                                        <p:tgtEl>
                                          <p:spTgt spid="716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68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1683">
                                            <p:txEl>
                                              <p:pRg st="1" end="1"/>
                                            </p:txEl>
                                          </p:spTgt>
                                        </p:tgtEl>
                                        <p:attrNameLst>
                                          <p:attrName>style.visibility</p:attrName>
                                        </p:attrNameLst>
                                      </p:cBhvr>
                                      <p:to>
                                        <p:strVal val="visible"/>
                                      </p:to>
                                    </p:set>
                                    <p:anim calcmode="lin" valueType="num">
                                      <p:cBhvr additive="base">
                                        <p:cTn id="11" dur="500" fill="hold"/>
                                        <p:tgtEl>
                                          <p:spTgt spid="7168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16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71683">
                                            <p:txEl>
                                              <p:pRg st="2" end="2"/>
                                            </p:txEl>
                                          </p:spTgt>
                                        </p:tgtEl>
                                        <p:attrNameLst>
                                          <p:attrName>style.visibility</p:attrName>
                                        </p:attrNameLst>
                                      </p:cBhvr>
                                      <p:to>
                                        <p:strVal val="visible"/>
                                      </p:to>
                                    </p:set>
                                    <p:anim calcmode="lin" valueType="num">
                                      <p:cBhvr additive="base">
                                        <p:cTn id="17" dur="500" fill="hold"/>
                                        <p:tgtEl>
                                          <p:spTgt spid="7168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168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1683">
                                            <p:txEl>
                                              <p:pRg st="3" end="3"/>
                                            </p:txEl>
                                          </p:spTgt>
                                        </p:tgtEl>
                                        <p:attrNameLst>
                                          <p:attrName>style.visibility</p:attrName>
                                        </p:attrNameLst>
                                      </p:cBhvr>
                                      <p:to>
                                        <p:strVal val="visible"/>
                                      </p:to>
                                    </p:set>
                                    <p:anim calcmode="lin" valueType="num">
                                      <p:cBhvr additive="base">
                                        <p:cTn id="21" dur="500" fill="hold"/>
                                        <p:tgtEl>
                                          <p:spTgt spid="7168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168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ltLang="en-US"/>
              <a:t>The Messiah and Disability</a:t>
            </a:r>
          </a:p>
        </p:txBody>
      </p:sp>
      <p:sp>
        <p:nvSpPr>
          <p:cNvPr id="62467" name="Rectangle 3"/>
          <p:cNvSpPr>
            <a:spLocks noGrp="1" noChangeArrowheads="1"/>
          </p:cNvSpPr>
          <p:nvPr>
            <p:ph type="body" idx="1"/>
          </p:nvPr>
        </p:nvSpPr>
        <p:spPr/>
        <p:txBody>
          <a:bodyPr/>
          <a:lstStyle/>
          <a:p>
            <a:pPr>
              <a:lnSpc>
                <a:spcPct val="90000"/>
              </a:lnSpc>
            </a:pPr>
            <a:r>
              <a:rPr lang="en-US" altLang="en-US" sz="2200"/>
              <a:t>The Suffering Servant: Isaiah 52:13-53:12</a:t>
            </a:r>
          </a:p>
          <a:p>
            <a:pPr>
              <a:lnSpc>
                <a:spcPct val="90000"/>
              </a:lnSpc>
              <a:buFontTx/>
              <a:buNone/>
            </a:pPr>
            <a:r>
              <a:rPr lang="en-US" altLang="en-US" sz="2200"/>
              <a:t>	His appearance was so disfigured beyond that of any man and his form marred beyond human likeness.</a:t>
            </a:r>
          </a:p>
          <a:p>
            <a:pPr>
              <a:lnSpc>
                <a:spcPct val="90000"/>
              </a:lnSpc>
            </a:pPr>
            <a:r>
              <a:rPr lang="en-US" altLang="en-US" sz="2200"/>
              <a:t>“This vision of the messiah is almost the photo-negative of the image of the priest in the Torah. The messiah is ritually impure (the disease, it is inferred, is leprosy which makes one ritually impure), excluded from society, sitting outside one of the city’s gates while the priests are allowed inside God’s sanctuary. Though physically blemished and ritually impure, this is the one through whom redemption will come.” </a:t>
            </a:r>
          </a:p>
          <a:p>
            <a:pPr>
              <a:lnSpc>
                <a:spcPct val="90000"/>
              </a:lnSpc>
              <a:buFontTx/>
              <a:buNone/>
            </a:pPr>
            <a:r>
              <a:rPr lang="en-US" altLang="en-US" sz="2000"/>
              <a:t>	</a:t>
            </a:r>
            <a:r>
              <a:rPr lang="en-US" altLang="en-US" sz="1200"/>
              <a:t>(Rabbi Judith Z. Abrams, “Misconceptions about Disabilities in the Hebrew Bible,” </a:t>
            </a:r>
            <a:r>
              <a:rPr lang="en-US" altLang="en-US" sz="1200" i="1"/>
              <a:t>Journal of Religion, Disability &amp; Health</a:t>
            </a:r>
            <a:r>
              <a:rPr lang="en-US" altLang="en-US" sz="1200"/>
              <a:t>, Vol. 10. No. 3/4, p. 84.)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 calcmode="lin" valueType="num">
                                      <p:cBhvr additive="base">
                                        <p:cTn id="7" dur="500" fill="hold"/>
                                        <p:tgtEl>
                                          <p:spTgt spid="624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46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2467">
                                            <p:txEl>
                                              <p:pRg st="1" end="1"/>
                                            </p:txEl>
                                          </p:spTgt>
                                        </p:tgtEl>
                                        <p:attrNameLst>
                                          <p:attrName>style.visibility</p:attrName>
                                        </p:attrNameLst>
                                      </p:cBhvr>
                                      <p:to>
                                        <p:strVal val="visible"/>
                                      </p:to>
                                    </p:set>
                                    <p:anim calcmode="lin" valueType="num">
                                      <p:cBhvr additive="base">
                                        <p:cTn id="11" dur="500" fill="hold"/>
                                        <p:tgtEl>
                                          <p:spTgt spid="6246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24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62467">
                                            <p:txEl>
                                              <p:pRg st="2" end="2"/>
                                            </p:txEl>
                                          </p:spTgt>
                                        </p:tgtEl>
                                        <p:attrNameLst>
                                          <p:attrName>style.visibility</p:attrName>
                                        </p:attrNameLst>
                                      </p:cBhvr>
                                      <p:to>
                                        <p:strVal val="visible"/>
                                      </p:to>
                                    </p:set>
                                    <p:anim calcmode="lin" valueType="num">
                                      <p:cBhvr additive="base">
                                        <p:cTn id="17" dur="500" fill="hold"/>
                                        <p:tgtEl>
                                          <p:spTgt spid="6246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246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2467">
                                            <p:txEl>
                                              <p:pRg st="3" end="3"/>
                                            </p:txEl>
                                          </p:spTgt>
                                        </p:tgtEl>
                                        <p:attrNameLst>
                                          <p:attrName>style.visibility</p:attrName>
                                        </p:attrNameLst>
                                      </p:cBhvr>
                                      <p:to>
                                        <p:strVal val="visible"/>
                                      </p:to>
                                    </p:set>
                                    <p:anim calcmode="lin" valueType="num">
                                      <p:cBhvr additive="base">
                                        <p:cTn id="21" dur="500" fill="hold"/>
                                        <p:tgtEl>
                                          <p:spTgt spid="6246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24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Presentation on product or service">
  <a:themeElements>
    <a:clrScheme name="Presentation on product or service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fontScheme name="Presentation on product or service">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esentation on product or servic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Presentation on product or servic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Presentation on product or servic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Presentation on product or servic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Presentation on product or service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Presentation on product or service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on product or service</Template>
  <TotalTime>747</TotalTime>
  <Words>825</Words>
  <Application>Microsoft Macintosh PowerPoint</Application>
  <PresentationFormat>On-screen Show (4:3)</PresentationFormat>
  <Paragraphs>95</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 Unicode MS</vt:lpstr>
      <vt:lpstr>Garamond</vt:lpstr>
      <vt:lpstr>Times New Roman</vt:lpstr>
      <vt:lpstr>Presentation on product or service</vt:lpstr>
      <vt:lpstr>Disability and Ministry:  A Biblical Exploration</vt:lpstr>
      <vt:lpstr>Introduction</vt:lpstr>
      <vt:lpstr>Disability and Sin</vt:lpstr>
      <vt:lpstr>Disability and Sin</vt:lpstr>
      <vt:lpstr>Disability and Sin</vt:lpstr>
      <vt:lpstr>Disability and Sin</vt:lpstr>
      <vt:lpstr>Disability and Healing</vt:lpstr>
      <vt:lpstr>The Messiah and Disability</vt:lpstr>
      <vt:lpstr>The Messiah and Disability</vt:lpstr>
      <vt:lpstr>The Messiah and Disability</vt:lpstr>
      <vt:lpstr>The Body of Christ</vt:lpstr>
      <vt:lpstr>The Body of Christ</vt:lpstr>
      <vt:lpstr>The Body of Christ</vt:lpstr>
      <vt:lpstr>The Body of Christ</vt:lpstr>
      <vt:lpstr>The Body of Christ</vt:lpstr>
      <vt:lpstr>The Body of Christ</vt:lpstr>
      <vt:lpstr>Barriers to Inclusion</vt:lpstr>
      <vt:lpstr>Inclusion of Every Part</vt:lpstr>
      <vt:lpstr>Inclusion of Every Part</vt:lpstr>
      <vt:lpstr>For Further Information</vt:lpstr>
    </vt:vector>
  </TitlesOfParts>
  <Company>CRCNA</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may and may not participate in the worship life of the church?</dc:title>
  <dc:creator>Mark Stephenson</dc:creator>
  <cp:lastModifiedBy>Bill Gaventa</cp:lastModifiedBy>
  <cp:revision>29</cp:revision>
  <cp:lastPrinted>1601-01-01T00:00:00Z</cp:lastPrinted>
  <dcterms:created xsi:type="dcterms:W3CDTF">2008-01-02T19:17:21Z</dcterms:created>
  <dcterms:modified xsi:type="dcterms:W3CDTF">2016-05-16T14:51:19Z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TC010178481033</vt:lpwstr>
  </property>
</Properties>
</file>