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57" r:id="rId3"/>
    <p:sldId id="258" r:id="rId4"/>
    <p:sldId id="260" r:id="rId5"/>
    <p:sldId id="269" r:id="rId6"/>
    <p:sldId id="265" r:id="rId7"/>
    <p:sldId id="266" r:id="rId8"/>
    <p:sldId id="263" r:id="rId9"/>
    <p:sldId id="268" r:id="rId10"/>
    <p:sldId id="264"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758F2E09-5A6E-4657-9E65-60189D323953}" type="datetimeFigureOut">
              <a:rPr lang="en-US" smtClean="0"/>
              <a:t>5/18/2016</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B17BBA0F-6D7B-47E2-8449-23874ABD2B4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AC5A706B-ED22-43BA-8C22-3270574FC5D4}" type="datetimeFigureOut">
              <a:rPr lang="en-US" smtClean="0"/>
              <a:pPr/>
              <a:t>5/18/2016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88797AEF-9109-4091-B330-3F5340CF6E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images- 1.</a:t>
            </a:r>
            <a:r>
              <a:rPr lang="en-US" baseline="0" dirty="0" smtClean="0"/>
              <a:t> </a:t>
            </a:r>
            <a:r>
              <a:rPr lang="en-US" dirty="0" smtClean="0"/>
              <a:t>top image of a stick figure seated in a wheelchair, smiling, long blond hair streaming behind her with a puff of “exhaust</a:t>
            </a:r>
            <a:r>
              <a:rPr lang="en-US" baseline="0" dirty="0" smtClean="0"/>
              <a:t> fume” and movement lines at the back of the wheelchair as the person seated in the wheelchair pops a wheelie; 2. lower image is a sketch of a faceless person seated in a wheelchair, person seated in the wheelchair has bandages around his head and his arm in a sling, a faceless female figure is pushing the wheelchair.</a:t>
            </a:r>
          </a:p>
          <a:p>
            <a:endParaRPr lang="en-US" dirty="0" smtClean="0"/>
          </a:p>
          <a:p>
            <a:r>
              <a:rPr lang="en-US" dirty="0" smtClean="0"/>
              <a:t>Motive- </a:t>
            </a:r>
            <a:r>
              <a:rPr lang="en-US" dirty="0" smtClean="0"/>
              <a:t>why do</a:t>
            </a:r>
            <a:r>
              <a:rPr lang="en-US" baseline="0" dirty="0" smtClean="0"/>
              <a:t> we choose the words we use when telling stories? </a:t>
            </a:r>
            <a:r>
              <a:rPr lang="en-US" baseline="0" dirty="0" err="1" smtClean="0"/>
              <a:t>Persuaion</a:t>
            </a:r>
            <a:r>
              <a:rPr lang="en-US" baseline="0" dirty="0" smtClean="0"/>
              <a:t>, opinion, connecting, inform, change behavior, motivate, emotion, sell, create a need, morality, make complex simple</a:t>
            </a:r>
          </a:p>
          <a:p>
            <a:endParaRPr lang="en-US" dirty="0"/>
          </a:p>
        </p:txBody>
      </p:sp>
      <p:sp>
        <p:nvSpPr>
          <p:cNvPr id="4" name="Slide Number Placeholder 3"/>
          <p:cNvSpPr>
            <a:spLocks noGrp="1"/>
          </p:cNvSpPr>
          <p:nvPr>
            <p:ph type="sldNum" sz="quarter" idx="10"/>
          </p:nvPr>
        </p:nvSpPr>
        <p:spPr/>
        <p:txBody>
          <a:bodyPr/>
          <a:lstStyle/>
          <a:p>
            <a:fld id="{88797AEF-9109-4091-B330-3F5340CF6E49}"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description- stone or clay relief image of a square stone frame around an image of the same material; There are two bearded men with long hair and wearing tunics suggestive of a mid-eastern style. One man has his hands on the forehead and eyes of the other man; there is a leafy tree and horizon line in the background. The only color is that of the stone material the relief is made from. </a:t>
            </a:r>
          </a:p>
          <a:p>
            <a:r>
              <a:rPr lang="en-US" dirty="0" smtClean="0"/>
              <a:t>Note regarding image- I found this using a Bing search with the key words “</a:t>
            </a:r>
            <a:r>
              <a:rPr lang="en-US" dirty="0" err="1" smtClean="0"/>
              <a:t>Bartimaeus</a:t>
            </a:r>
            <a:r>
              <a:rPr lang="en-US" dirty="0" smtClean="0"/>
              <a:t>,” “healing.” It seems to have originated from the University of Michigan, but no citations were attached to it. If this image is yours or you know any details about where it originated from please contact this author and it will be removed or proper citation added.</a:t>
            </a:r>
            <a:endParaRPr lang="en-US" dirty="0"/>
          </a:p>
        </p:txBody>
      </p:sp>
      <p:sp>
        <p:nvSpPr>
          <p:cNvPr id="4" name="Slide Number Placeholder 3"/>
          <p:cNvSpPr>
            <a:spLocks noGrp="1"/>
          </p:cNvSpPr>
          <p:nvPr>
            <p:ph type="sldNum" sz="quarter" idx="10"/>
          </p:nvPr>
        </p:nvSpPr>
        <p:spPr/>
        <p:txBody>
          <a:bodyPr/>
          <a:lstStyle/>
          <a:p>
            <a:fld id="{88797AEF-9109-4091-B330-3F5340CF6E4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of a smiling young blond woman and a white haired older woman. The younger woman is holding a grey and white striped cat as the older woman pets the cat;</a:t>
            </a:r>
            <a:r>
              <a:rPr lang="en-US" baseline="0" dirty="0" smtClean="0"/>
              <a:t> </a:t>
            </a:r>
            <a:r>
              <a:rPr lang="en-US" dirty="0" smtClean="0"/>
              <a:t>the cats eyes appear to be closed.</a:t>
            </a:r>
            <a:endParaRPr lang="en-US" dirty="0"/>
          </a:p>
        </p:txBody>
      </p:sp>
      <p:sp>
        <p:nvSpPr>
          <p:cNvPr id="4" name="Slide Number Placeholder 3"/>
          <p:cNvSpPr>
            <a:spLocks noGrp="1"/>
          </p:cNvSpPr>
          <p:nvPr>
            <p:ph type="sldNum" sz="quarter" idx="10"/>
          </p:nvPr>
        </p:nvSpPr>
        <p:spPr/>
        <p:txBody>
          <a:bodyPr/>
          <a:lstStyle/>
          <a:p>
            <a:fld id="{88797AEF-9109-4091-B330-3F5340CF6E4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52"/>
            <a:r>
              <a:rPr lang="en-US" dirty="0" smtClean="0"/>
              <a:t>Same image as previous slide- </a:t>
            </a:r>
            <a:r>
              <a:rPr lang="en-US" dirty="0" smtClean="0"/>
              <a:t>Image of a smiling young blond woman and a white haired older woman. The younger woman is holding a grey and white striped cat as the older woman pets the cat;</a:t>
            </a:r>
            <a:r>
              <a:rPr lang="en-US" baseline="0" dirty="0" smtClean="0"/>
              <a:t> </a:t>
            </a:r>
            <a:r>
              <a:rPr lang="en-US" dirty="0" smtClean="0"/>
              <a:t>the cats eyes appear to be closed.</a:t>
            </a:r>
          </a:p>
          <a:p>
            <a:endParaRPr lang="en-US" dirty="0"/>
          </a:p>
        </p:txBody>
      </p:sp>
      <p:sp>
        <p:nvSpPr>
          <p:cNvPr id="4" name="Slide Number Placeholder 3"/>
          <p:cNvSpPr>
            <a:spLocks noGrp="1"/>
          </p:cNvSpPr>
          <p:nvPr>
            <p:ph type="sldNum" sz="quarter" idx="10"/>
          </p:nvPr>
        </p:nvSpPr>
        <p:spPr/>
        <p:txBody>
          <a:bodyPr/>
          <a:lstStyle/>
          <a:p>
            <a:fld id="{88797AEF-9109-4091-B330-3F5340CF6E4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interior of a structure with hard packed dirt floor, mud brick walls extending up to the 3 foot height with loosely fitted planks of wood that have 1-2 inches of space between most of them with sunlight shining through them;</a:t>
            </a:r>
            <a:r>
              <a:rPr lang="en-US" baseline="0" dirty="0" smtClean="0"/>
              <a:t> there is a  narrow rectangular shaped opening 3 feet x 6 inches) above the woodstove, near the ceiling. There is a cement block, rectangular wood stove with a small surface protruding about 9 inches near the base. The protruding surface appears to have ashes, a partially burnt piece of wood, a plate and a fire poking tool lying on it. An opening for inserting the wood adjoins the protruding surface at the front of the stove. There are two pots on the top of the wood stove, one pot has a lid on and the other pot’s lid is sitting next to it on the heated surface. There is smoke coming out of the side vent of the woodstove and the smoke vents into the house with no chimney. There is a green plastic crate upside down next to the woodstove. There is a sling back wood chair to the right of the stove and an empty pop bottle on the floor. There are some pieces of wood between the stove and the wall.</a:t>
            </a:r>
            <a:endParaRPr lang="en-US" dirty="0" smtClean="0"/>
          </a:p>
          <a:p>
            <a:r>
              <a:rPr lang="en-US" dirty="0" smtClean="0"/>
              <a:t>http</a:t>
            </a:r>
            <a:r>
              <a:rPr lang="en-US" dirty="0" smtClean="0"/>
              <a:t>://lifehacker.com/5965703/the-science-of-storytelling-why-telling-a-story-is-the-most-powerful-way-to-activate-our-brains (</a:t>
            </a:r>
            <a:r>
              <a:rPr lang="en-US" dirty="0" err="1" smtClean="0"/>
              <a:t>Hasson</a:t>
            </a:r>
            <a:r>
              <a:rPr lang="en-US" dirty="0" smtClean="0"/>
              <a:t>, Princeton)</a:t>
            </a:r>
            <a:r>
              <a:rPr lang="en-US" baseline="0" dirty="0" smtClean="0"/>
              <a:t>, accessed online 5.2016</a:t>
            </a:r>
            <a:endParaRPr lang="en-US" dirty="0"/>
          </a:p>
        </p:txBody>
      </p:sp>
      <p:sp>
        <p:nvSpPr>
          <p:cNvPr id="4" name="Slide Number Placeholder 3"/>
          <p:cNvSpPr>
            <a:spLocks noGrp="1"/>
          </p:cNvSpPr>
          <p:nvPr>
            <p:ph type="sldNum" sz="quarter" idx="10"/>
          </p:nvPr>
        </p:nvSpPr>
        <p:spPr/>
        <p:txBody>
          <a:bodyPr/>
          <a:lstStyle/>
          <a:p>
            <a:fld id="{88797AEF-9109-4091-B330-3F5340CF6E4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a:t>
            </a:r>
            <a:endParaRPr lang="en-US" dirty="0"/>
          </a:p>
        </p:txBody>
      </p:sp>
      <p:sp>
        <p:nvSpPr>
          <p:cNvPr id="4" name="Slide Number Placeholder 3"/>
          <p:cNvSpPr>
            <a:spLocks noGrp="1"/>
          </p:cNvSpPr>
          <p:nvPr>
            <p:ph type="sldNum" sz="quarter" idx="10"/>
          </p:nvPr>
        </p:nvSpPr>
        <p:spPr/>
        <p:txBody>
          <a:bodyPr/>
          <a:lstStyle/>
          <a:p>
            <a:fld id="{88797AEF-9109-4091-B330-3F5340CF6E4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two images as a previous slide- people using wheelchairs</a:t>
            </a:r>
          </a:p>
          <a:p>
            <a:r>
              <a:rPr lang="en-US" dirty="0" smtClean="0"/>
              <a:t>1</a:t>
            </a:r>
            <a:r>
              <a:rPr lang="en-US" dirty="0" smtClean="0"/>
              <a:t>. Burton </a:t>
            </a:r>
            <a:r>
              <a:rPr lang="en-US" dirty="0" err="1" smtClean="0"/>
              <a:t>Blatt</a:t>
            </a:r>
            <a:r>
              <a:rPr lang="en-US" dirty="0" smtClean="0"/>
              <a:t> quote-</a:t>
            </a:r>
            <a:r>
              <a:rPr lang="en-US" baseline="0" dirty="0" smtClean="0"/>
              <a:t> [Burton </a:t>
            </a:r>
            <a:r>
              <a:rPr lang="en-US" baseline="0" dirty="0" err="1" smtClean="0"/>
              <a:t>Blatt</a:t>
            </a:r>
            <a:r>
              <a:rPr lang="en-US" baseline="0" dirty="0" smtClean="0"/>
              <a:t>, 1987 cited by O’Brien and Mount, 1191, p. 89]</a:t>
            </a:r>
            <a:endParaRPr lang="en-US" dirty="0" smtClean="0"/>
          </a:p>
          <a:p>
            <a:r>
              <a:rPr lang="en-US" dirty="0" smtClean="0"/>
              <a:t>2. “Think about the stories we tell and the stories we should tell” (The Relational</a:t>
            </a:r>
            <a:r>
              <a:rPr lang="en-US" baseline="0" dirty="0" smtClean="0"/>
              <a:t> Basis of Empowerment, by Karl </a:t>
            </a:r>
            <a:r>
              <a:rPr lang="en-US" baseline="0" dirty="0" err="1" smtClean="0"/>
              <a:t>Nonkoosing</a:t>
            </a:r>
            <a:r>
              <a:rPr lang="en-US" baseline="0" dirty="0" smtClean="0"/>
              <a:t> and Mark Hayden-</a:t>
            </a:r>
            <a:r>
              <a:rPr lang="en-US" baseline="0" dirty="0" err="1" smtClean="0"/>
              <a:t>Laurelut</a:t>
            </a:r>
            <a:r>
              <a:rPr lang="en-US" baseline="0" dirty="0" smtClean="0"/>
              <a:t>; edited by John O’Brien and Simon Duffy) forward, pg 7 online CCLD 1.2014</a:t>
            </a:r>
          </a:p>
          <a:p>
            <a:r>
              <a:rPr lang="en-US" baseline="0" dirty="0" smtClean="0"/>
              <a:t>3. “In order to change stories of intellectual disabilities we need to change the stories our work tells about them and about us.” </a:t>
            </a:r>
            <a:r>
              <a:rPr lang="en-US" baseline="0" dirty="0" err="1" smtClean="0"/>
              <a:t>Nunkoosing</a:t>
            </a:r>
            <a:r>
              <a:rPr lang="en-US" baseline="0" dirty="0" smtClean="0"/>
              <a:t> and Haydon-</a:t>
            </a:r>
            <a:r>
              <a:rPr lang="en-US" baseline="0" dirty="0" err="1" smtClean="0"/>
              <a:t>Laurelut</a:t>
            </a:r>
            <a:r>
              <a:rPr lang="en-US" baseline="0" dirty="0" smtClean="0"/>
              <a:t>, The Relational Basis of Empowerment, University of Portsmouth, 2013, p. 33.</a:t>
            </a:r>
            <a:endParaRPr lang="en-US" dirty="0"/>
          </a:p>
        </p:txBody>
      </p:sp>
      <p:sp>
        <p:nvSpPr>
          <p:cNvPr id="4" name="Slide Number Placeholder 3"/>
          <p:cNvSpPr>
            <a:spLocks noGrp="1"/>
          </p:cNvSpPr>
          <p:nvPr>
            <p:ph type="sldNum" sz="quarter" idx="10"/>
          </p:nvPr>
        </p:nvSpPr>
        <p:spPr/>
        <p:txBody>
          <a:bodyPr/>
          <a:lstStyle/>
          <a:p>
            <a:fld id="{88797AEF-9109-4091-B330-3F5340CF6E4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DA93D96-9203-40DB-9531-8522E3C8C8CB}" type="datetimeFigureOut">
              <a:rPr lang="en-US" smtClean="0"/>
              <a:pPr/>
              <a:t>5/18/2016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9CF5AF1-6D8D-48B9-9D94-815B8F60954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A93D96-9203-40DB-9531-8522E3C8C8CB}"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5AF1-6D8D-48B9-9D94-815B8F6095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A93D96-9203-40DB-9531-8522E3C8C8CB}"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5AF1-6D8D-48B9-9D94-815B8F6095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DA93D96-9203-40DB-9531-8522E3C8C8CB}" type="datetimeFigureOut">
              <a:rPr lang="en-US" smtClean="0"/>
              <a:pPr/>
              <a:t>5/18/2016</a:t>
            </a:fld>
            <a:endParaRPr lang="en-US"/>
          </a:p>
        </p:txBody>
      </p:sp>
      <p:sp>
        <p:nvSpPr>
          <p:cNvPr id="9" name="Slide Number Placeholder 8"/>
          <p:cNvSpPr>
            <a:spLocks noGrp="1"/>
          </p:cNvSpPr>
          <p:nvPr>
            <p:ph type="sldNum" sz="quarter" idx="15"/>
          </p:nvPr>
        </p:nvSpPr>
        <p:spPr/>
        <p:txBody>
          <a:bodyPr rtlCol="0"/>
          <a:lstStyle/>
          <a:p>
            <a:fld id="{C9CF5AF1-6D8D-48B9-9D94-815B8F60954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DA93D96-9203-40DB-9531-8522E3C8C8CB}" type="datetimeFigureOut">
              <a:rPr lang="en-US" smtClean="0"/>
              <a:pPr/>
              <a:t>5/18/2016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9CF5AF1-6D8D-48B9-9D94-815B8F6095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DA93D96-9203-40DB-9531-8522E3C8C8CB}"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F5AF1-6D8D-48B9-9D94-815B8F60954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DA93D96-9203-40DB-9531-8522E3C8C8CB}" type="datetimeFigureOut">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CF5AF1-6D8D-48B9-9D94-815B8F60954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DA93D96-9203-40DB-9531-8522E3C8C8CB}" type="datetimeFigureOut">
              <a:rPr lang="en-US" smtClean="0"/>
              <a:pPr/>
              <a:t>5/18/2016</a:t>
            </a:fld>
            <a:endParaRPr lang="en-US"/>
          </a:p>
        </p:txBody>
      </p:sp>
      <p:sp>
        <p:nvSpPr>
          <p:cNvPr id="7" name="Slide Number Placeholder 6"/>
          <p:cNvSpPr>
            <a:spLocks noGrp="1"/>
          </p:cNvSpPr>
          <p:nvPr>
            <p:ph type="sldNum" sz="quarter" idx="11"/>
          </p:nvPr>
        </p:nvSpPr>
        <p:spPr/>
        <p:txBody>
          <a:bodyPr rtlCol="0"/>
          <a:lstStyle/>
          <a:p>
            <a:fld id="{C9CF5AF1-6D8D-48B9-9D94-815B8F60954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93D96-9203-40DB-9531-8522E3C8C8CB}" type="datetimeFigureOut">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CF5AF1-6D8D-48B9-9D94-815B8F6095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DA93D96-9203-40DB-9531-8522E3C8C8CB}" type="datetimeFigureOut">
              <a:rPr lang="en-US" smtClean="0"/>
              <a:pPr/>
              <a:t>5/18/2016</a:t>
            </a:fld>
            <a:endParaRPr lang="en-US"/>
          </a:p>
        </p:txBody>
      </p:sp>
      <p:sp>
        <p:nvSpPr>
          <p:cNvPr id="22" name="Slide Number Placeholder 21"/>
          <p:cNvSpPr>
            <a:spLocks noGrp="1"/>
          </p:cNvSpPr>
          <p:nvPr>
            <p:ph type="sldNum" sz="quarter" idx="15"/>
          </p:nvPr>
        </p:nvSpPr>
        <p:spPr/>
        <p:txBody>
          <a:bodyPr rtlCol="0"/>
          <a:lstStyle/>
          <a:p>
            <a:fld id="{C9CF5AF1-6D8D-48B9-9D94-815B8F60954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DA93D96-9203-40DB-9531-8522E3C8C8CB}" type="datetimeFigureOut">
              <a:rPr lang="en-US" smtClean="0"/>
              <a:pPr/>
              <a:t>5/18/2016</a:t>
            </a:fld>
            <a:endParaRPr lang="en-US"/>
          </a:p>
        </p:txBody>
      </p:sp>
      <p:sp>
        <p:nvSpPr>
          <p:cNvPr id="18" name="Slide Number Placeholder 17"/>
          <p:cNvSpPr>
            <a:spLocks noGrp="1"/>
          </p:cNvSpPr>
          <p:nvPr>
            <p:ph type="sldNum" sz="quarter" idx="11"/>
          </p:nvPr>
        </p:nvSpPr>
        <p:spPr/>
        <p:txBody>
          <a:bodyPr rtlCol="0"/>
          <a:lstStyle/>
          <a:p>
            <a:fld id="{C9CF5AF1-6D8D-48B9-9D94-815B8F60954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DA93D96-9203-40DB-9531-8522E3C8C8CB}" type="datetimeFigureOut">
              <a:rPr lang="en-US" smtClean="0"/>
              <a:pPr/>
              <a:t>5/18/2016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9CF5AF1-6D8D-48B9-9D94-815B8F6095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www.facebook.com/WDTnews/?ref=nf" TargetMode="External"/><Relationship Id="rId7" Type="http://schemas.openxmlformats.org/officeDocument/2006/relationships/hyperlink" Target="http://www.google.com/url?sa=i&amp;rct=j&amp;q=&amp;esrc=s&amp;source=images&amp;cd=&amp;cad=rja&amp;uact=8&amp;ved=0ahUKEwiEmYfW5pPLAhUGbj4KHQt2DaEQjRwIBw&amp;url=http://www.mcall.com/videos/mc-blind-cat-captures-hearts-leaves-behind-smiles-20160219-embeddedvideo.html&amp;bvm=bv.115339255,d.cWw&amp;psig=AFQjCNH9QxgYQluiNyEMudAr4HpA3ffisQ&amp;ust=1456520186773127"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facebook.com/pages/McClatchy-Newspapers/112122042146520" TargetMode="External"/><Relationship Id="rId5" Type="http://schemas.openxmlformats.org/officeDocument/2006/relationships/hyperlink" Target="https://www.facebook.com/WDTnews/posts/10153888777250102" TargetMode="External"/><Relationship Id="rId4" Type="http://schemas.openxmlformats.org/officeDocument/2006/relationships/hyperlink" Target="https://www.facebook.com/WDTnews/?fref=n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EmYfW5pPLAhUGbj4KHQt2DaEQjRwIBw&amp;url=http://www.mcall.com/videos/mc-blind-cat-captures-hearts-leaves-behind-smiles-20160219-embeddedvideo.html&amp;bvm=bv.115339255,d.cWw&amp;psig=AFQjCNH9QxgYQluiNyEMudAr4HpA3ffisQ&amp;ust=1456520186773127"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1"/>
            <a:ext cx="7772400" cy="1676399"/>
          </a:xfrm>
        </p:spPr>
        <p:txBody>
          <a:bodyPr>
            <a:normAutofit/>
          </a:bodyPr>
          <a:lstStyle/>
          <a:p>
            <a:r>
              <a:rPr lang="en-US" sz="4800" dirty="0" smtClean="0"/>
              <a:t>Tell a New Story</a:t>
            </a:r>
            <a:endParaRPr lang="en-US" sz="4800" dirty="0"/>
          </a:p>
        </p:txBody>
      </p:sp>
      <p:sp>
        <p:nvSpPr>
          <p:cNvPr id="3" name="Subtitle 2"/>
          <p:cNvSpPr>
            <a:spLocks noGrp="1"/>
          </p:cNvSpPr>
          <p:nvPr>
            <p:ph type="subTitle" idx="1"/>
          </p:nvPr>
        </p:nvSpPr>
        <p:spPr/>
        <p:txBody>
          <a:bodyPr>
            <a:normAutofit/>
          </a:bodyPr>
          <a:lstStyle/>
          <a:p>
            <a:r>
              <a:rPr lang="en-US" sz="2400" dirty="0" smtClean="0"/>
              <a:t>The Impact of Language in the Stories We Tell </a:t>
            </a:r>
            <a:r>
              <a:rPr lang="en-US" sz="2400" dirty="0" smtClean="0"/>
              <a:t>and </a:t>
            </a:r>
            <a:r>
              <a:rPr lang="en-US" sz="2400" dirty="0" smtClean="0"/>
              <a:t>the Resulting Perceptions of People with Disabilities</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274638"/>
            <a:ext cx="8153400" cy="944562"/>
          </a:xfrm>
        </p:spPr>
        <p:txBody>
          <a:bodyPr>
            <a:normAutofit/>
          </a:bodyPr>
          <a:lstStyle/>
          <a:p>
            <a:r>
              <a:rPr lang="en-US" dirty="0" smtClean="0"/>
              <a:t>We tell stories for a reason</a:t>
            </a:r>
            <a:endParaRPr lang="en-US" dirty="0"/>
          </a:p>
        </p:txBody>
      </p:sp>
      <p:sp>
        <p:nvSpPr>
          <p:cNvPr id="3" name="Content Placeholder 2"/>
          <p:cNvSpPr>
            <a:spLocks noGrp="1"/>
          </p:cNvSpPr>
          <p:nvPr>
            <p:ph sz="quarter" idx="1"/>
          </p:nvPr>
        </p:nvSpPr>
        <p:spPr>
          <a:xfrm>
            <a:off x="457200" y="685800"/>
            <a:ext cx="4038600" cy="5440363"/>
          </a:xfrm>
        </p:spPr>
        <p:txBody>
          <a:bodyPr>
            <a:normAutofit/>
          </a:bodyPr>
          <a:lstStyle/>
          <a:p>
            <a:pPr>
              <a:buNone/>
            </a:pPr>
            <a:endParaRPr lang="en-US" i="1" dirty="0" smtClean="0"/>
          </a:p>
          <a:p>
            <a:pPr>
              <a:buNone/>
            </a:pPr>
            <a:endParaRPr lang="en-US" i="1" dirty="0" smtClean="0"/>
          </a:p>
          <a:p>
            <a:pPr>
              <a:buNone/>
            </a:pPr>
            <a:r>
              <a:rPr lang="en-US" i="1" dirty="0" smtClean="0"/>
              <a:t>Some </a:t>
            </a:r>
            <a:r>
              <a:rPr lang="en-US" i="1" dirty="0" smtClean="0"/>
              <a:t>stories enhance life;</a:t>
            </a:r>
            <a:endParaRPr lang="en-US" dirty="0" smtClean="0"/>
          </a:p>
          <a:p>
            <a:pPr>
              <a:buNone/>
            </a:pPr>
            <a:r>
              <a:rPr lang="en-US" i="1" dirty="0" smtClean="0"/>
              <a:t>Other degrade it.</a:t>
            </a:r>
            <a:endParaRPr lang="en-US" dirty="0" smtClean="0"/>
          </a:p>
          <a:p>
            <a:pPr>
              <a:buNone/>
            </a:pPr>
            <a:r>
              <a:rPr lang="en-US" i="1" dirty="0" smtClean="0"/>
              <a:t>So we must be careful </a:t>
            </a:r>
            <a:endParaRPr lang="en-US" dirty="0" smtClean="0"/>
          </a:p>
          <a:p>
            <a:pPr>
              <a:buNone/>
            </a:pPr>
            <a:r>
              <a:rPr lang="en-US" i="1" dirty="0" smtClean="0"/>
              <a:t>About the stories we tell,</a:t>
            </a:r>
            <a:endParaRPr lang="en-US" dirty="0" smtClean="0"/>
          </a:p>
          <a:p>
            <a:pPr>
              <a:buNone/>
            </a:pPr>
            <a:r>
              <a:rPr lang="en-US" i="1" dirty="0" smtClean="0"/>
              <a:t>About the way we define</a:t>
            </a:r>
            <a:endParaRPr lang="en-US" dirty="0" smtClean="0"/>
          </a:p>
          <a:p>
            <a:pPr>
              <a:buNone/>
            </a:pPr>
            <a:r>
              <a:rPr lang="en-US" i="1" dirty="0" smtClean="0"/>
              <a:t>Ourselves and other people</a:t>
            </a:r>
            <a:r>
              <a:rPr lang="en-US" dirty="0" smtClean="0"/>
              <a:t>.</a:t>
            </a:r>
          </a:p>
          <a:p>
            <a:pPr algn="r">
              <a:buNone/>
            </a:pPr>
            <a:r>
              <a:rPr lang="en-US" dirty="0" smtClean="0"/>
              <a:t>     ~ Burton </a:t>
            </a:r>
            <a:r>
              <a:rPr lang="en-US" dirty="0" err="1" smtClean="0"/>
              <a:t>Blatt</a:t>
            </a:r>
            <a:endParaRPr lang="en-US" dirty="0" smtClean="0"/>
          </a:p>
          <a:p>
            <a:endParaRPr lang="en-US" dirty="0"/>
          </a:p>
        </p:txBody>
      </p:sp>
      <p:pic>
        <p:nvPicPr>
          <p:cNvPr id="10" name="Picture 3" descr="C:\Users\lmerrill\AppData\Local\Microsoft\Windows\Temporary Internet Files\Content.IE5\BVO1ZHHV\1257749-Clipart-Of-A-Happy-White-Disabled-Stick-Girl-Playing-In-Her-Wheelchair-Royalty-Free-Vector-Illustration[1].jpg"/>
          <p:cNvPicPr>
            <a:picLocks noGrp="1" noChangeAspect="1" noChangeArrowheads="1"/>
          </p:cNvPicPr>
          <p:nvPr>
            <p:ph sz="quarter" idx="2"/>
          </p:nvPr>
        </p:nvPicPr>
        <p:blipFill>
          <a:blip r:embed="rId3" cstate="print"/>
          <a:srcRect/>
          <a:stretch>
            <a:fillRect/>
          </a:stretch>
        </p:blipFill>
        <p:spPr bwMode="auto">
          <a:xfrm>
            <a:off x="5562600" y="1295400"/>
            <a:ext cx="2057400" cy="2148839"/>
          </a:xfrm>
          <a:prstGeom prst="rect">
            <a:avLst/>
          </a:prstGeom>
          <a:noFill/>
        </p:spPr>
      </p:pic>
      <p:pic>
        <p:nvPicPr>
          <p:cNvPr id="11" name="Picture 2" descr="C:\Users\lmerrill\AppData\Local\Microsoft\Windows\Temporary Internet Files\Content.IE5\P470CDZK\thumb-wheelchair-pictofigo-hi-012[1].png"/>
          <p:cNvPicPr>
            <a:picLocks noChangeAspect="1" noChangeArrowheads="1"/>
          </p:cNvPicPr>
          <p:nvPr/>
        </p:nvPicPr>
        <p:blipFill>
          <a:blip r:embed="rId4" cstate="print"/>
          <a:srcRect/>
          <a:stretch>
            <a:fillRect/>
          </a:stretch>
        </p:blipFill>
        <p:spPr bwMode="auto">
          <a:xfrm>
            <a:off x="5257800" y="3810000"/>
            <a:ext cx="1981200" cy="1981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
          </p:nvPr>
        </p:nvSpPr>
        <p:spPr/>
        <p:txBody>
          <a:bodyPr>
            <a:normAutofit/>
          </a:bodyPr>
          <a:lstStyle/>
          <a:p>
            <a:pPr>
              <a:buNone/>
            </a:pPr>
            <a:endParaRPr lang="en-US" dirty="0"/>
          </a:p>
          <a:p>
            <a:pPr>
              <a:buNone/>
            </a:pPr>
            <a:r>
              <a:rPr lang="en-US" dirty="0" smtClean="0"/>
              <a:t>1. Develop a framework for understanding the evolution </a:t>
            </a:r>
            <a:r>
              <a:rPr lang="en-US" dirty="0"/>
              <a:t>of language in </a:t>
            </a:r>
            <a:r>
              <a:rPr lang="en-US" dirty="0" smtClean="0"/>
              <a:t>storytelling </a:t>
            </a:r>
          </a:p>
          <a:p>
            <a:pPr>
              <a:buNone/>
            </a:pPr>
            <a:r>
              <a:rPr lang="en-US" dirty="0" smtClean="0"/>
              <a:t>2. Recognize the power of the motive for telling the story</a:t>
            </a:r>
          </a:p>
          <a:p>
            <a:pPr marL="514350" indent="-514350">
              <a:buNone/>
            </a:pPr>
            <a:r>
              <a:rPr lang="en-US" dirty="0" smtClean="0"/>
              <a:t>4</a:t>
            </a:r>
            <a:r>
              <a:rPr lang="en-US" dirty="0" smtClean="0"/>
              <a:t>. Examine the story of </a:t>
            </a:r>
            <a:r>
              <a:rPr lang="en-US" dirty="0"/>
              <a:t>'Blind </a:t>
            </a:r>
            <a:r>
              <a:rPr lang="en-US" dirty="0" smtClean="0"/>
              <a:t>Bartimeus’ </a:t>
            </a:r>
            <a:r>
              <a:rPr lang="en-US" dirty="0"/>
              <a:t>as </a:t>
            </a:r>
            <a:r>
              <a:rPr lang="en-US" dirty="0" smtClean="0"/>
              <a:t>a story of </a:t>
            </a:r>
          </a:p>
          <a:p>
            <a:pPr marL="514350" indent="-514350">
              <a:buNone/>
            </a:pPr>
            <a:r>
              <a:rPr lang="en-US" dirty="0" smtClean="0"/>
              <a:t>    empowerment</a:t>
            </a:r>
          </a:p>
          <a:p>
            <a:pPr>
              <a:buNone/>
            </a:pPr>
            <a:r>
              <a:rPr lang="en-US" dirty="0" smtClean="0"/>
              <a:t>5. Consider the </a:t>
            </a:r>
            <a:r>
              <a:rPr lang="en-US" dirty="0" smtClean="0"/>
              <a:t>questions: Who is the hero? Whose </a:t>
            </a:r>
            <a:r>
              <a:rPr lang="en-US" dirty="0" smtClean="0"/>
              <a:t>story is it to tell?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has meaning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Disabled</a:t>
            </a:r>
          </a:p>
          <a:p>
            <a:r>
              <a:rPr lang="en-US" dirty="0" smtClean="0"/>
              <a:t>Non-disabled</a:t>
            </a:r>
          </a:p>
          <a:p>
            <a:r>
              <a:rPr lang="en-US" dirty="0" smtClean="0"/>
              <a:t>Normal</a:t>
            </a:r>
          </a:p>
          <a:p>
            <a:r>
              <a:rPr lang="en-US" dirty="0" smtClean="0"/>
              <a:t>Whole</a:t>
            </a:r>
          </a:p>
          <a:p>
            <a:r>
              <a:rPr lang="en-US" dirty="0" smtClean="0"/>
              <a:t>Suffer</a:t>
            </a:r>
          </a:p>
          <a:p>
            <a:r>
              <a:rPr lang="en-US" dirty="0" smtClean="0"/>
              <a:t>Healing</a:t>
            </a:r>
          </a:p>
          <a:p>
            <a:r>
              <a:rPr lang="en-US" dirty="0" smtClean="0"/>
              <a:t>Cure</a:t>
            </a:r>
          </a:p>
          <a:p>
            <a:r>
              <a:rPr lang="en-US" dirty="0" smtClean="0"/>
              <a:t>Talented</a:t>
            </a:r>
          </a:p>
          <a:p>
            <a:r>
              <a:rPr lang="en-US" dirty="0" smtClean="0"/>
              <a:t>Blessing</a:t>
            </a:r>
          </a:p>
          <a:p>
            <a:r>
              <a:rPr lang="en-US" dirty="0" smtClean="0"/>
              <a:t>Burden</a:t>
            </a:r>
          </a:p>
          <a:p>
            <a:r>
              <a:rPr lang="en-US" dirty="0" smtClean="0"/>
              <a:t>Let, allow</a:t>
            </a:r>
            <a:endParaRPr lang="en-US" dirty="0"/>
          </a:p>
        </p:txBody>
      </p:sp>
      <p:pic>
        <p:nvPicPr>
          <p:cNvPr id="1026" name="Picture 2" descr="C:\Users\lmerrill\AppData\Local\Microsoft\Windows\Temporary Internet Files\Content.IE5\P470CDZK\thumb-wheelchair-pictofigo-hi-012[1].png"/>
          <p:cNvPicPr>
            <a:picLocks noGrp="1" noChangeAspect="1" noChangeArrowheads="1"/>
          </p:cNvPicPr>
          <p:nvPr>
            <p:ph sz="quarter" idx="2"/>
          </p:nvPr>
        </p:nvPicPr>
        <p:blipFill>
          <a:blip r:embed="rId3" cstate="print"/>
          <a:srcRect/>
          <a:stretch>
            <a:fillRect/>
          </a:stretch>
        </p:blipFill>
        <p:spPr bwMode="auto">
          <a:xfrm>
            <a:off x="5543550" y="3886200"/>
            <a:ext cx="1981200" cy="1981200"/>
          </a:xfrm>
          <a:prstGeom prst="rect">
            <a:avLst/>
          </a:prstGeom>
          <a:noFill/>
        </p:spPr>
      </p:pic>
      <p:pic>
        <p:nvPicPr>
          <p:cNvPr id="1027" name="Picture 3" descr="C:\Users\lmerrill\AppData\Local\Microsoft\Windows\Temporary Internet Files\Content.IE5\BVO1ZHHV\1257749-Clipart-Of-A-Happy-White-Disabled-Stick-Girl-Playing-In-Her-Wheelchair-Royalty-Free-Vector-Illustration[1].jpg"/>
          <p:cNvPicPr>
            <a:picLocks noChangeAspect="1" noChangeArrowheads="1"/>
          </p:cNvPicPr>
          <p:nvPr/>
        </p:nvPicPr>
        <p:blipFill>
          <a:blip r:embed="rId4" cstate="print"/>
          <a:srcRect/>
          <a:stretch>
            <a:fillRect/>
          </a:stretch>
        </p:blipFill>
        <p:spPr bwMode="auto">
          <a:xfrm>
            <a:off x="5715000" y="1219200"/>
            <a:ext cx="2273840" cy="23749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r>
              <a:rPr lang="en-US" dirty="0" smtClean="0"/>
              <a:t>Why </a:t>
            </a:r>
            <a:r>
              <a:rPr lang="en-US" dirty="0" smtClean="0"/>
              <a:t>Do we tell stories</a:t>
            </a:r>
            <a:r>
              <a:rPr lang="en-US" dirty="0" smtClean="0"/>
              <a:t>?</a:t>
            </a:r>
            <a:br>
              <a:rPr lang="en-US" dirty="0" smtClean="0"/>
            </a:br>
            <a:endParaRPr lang="en-US" dirty="0"/>
          </a:p>
        </p:txBody>
      </p:sp>
      <p:sp>
        <p:nvSpPr>
          <p:cNvPr id="3" name="Content Placeholder 2"/>
          <p:cNvSpPr>
            <a:spLocks noGrp="1"/>
          </p:cNvSpPr>
          <p:nvPr>
            <p:ph sz="quarter" idx="1"/>
          </p:nvPr>
        </p:nvSpPr>
        <p:spPr>
          <a:xfrm>
            <a:off x="457200" y="1295400"/>
            <a:ext cx="7467600" cy="5178552"/>
          </a:xfrm>
        </p:spPr>
        <p:txBody>
          <a:bodyPr/>
          <a:lstStyle/>
          <a:p>
            <a:pPr lvl="1"/>
            <a:r>
              <a:rPr lang="en-US" dirty="0" smtClean="0"/>
              <a:t>Teach</a:t>
            </a:r>
          </a:p>
          <a:p>
            <a:pPr lvl="1"/>
            <a:r>
              <a:rPr lang="en-US" dirty="0" smtClean="0"/>
              <a:t>History</a:t>
            </a:r>
            <a:endParaRPr lang="en-US" dirty="0" smtClean="0"/>
          </a:p>
          <a:p>
            <a:pPr lvl="1"/>
            <a:r>
              <a:rPr lang="en-US" dirty="0" smtClean="0"/>
              <a:t>Seeking </a:t>
            </a:r>
            <a:r>
              <a:rPr lang="en-US" dirty="0" smtClean="0"/>
              <a:t>employees and supporters</a:t>
            </a:r>
            <a:endParaRPr lang="en-US" dirty="0" smtClean="0"/>
          </a:p>
          <a:p>
            <a:pPr lvl="1"/>
            <a:r>
              <a:rPr lang="en-US" dirty="0" smtClean="0"/>
              <a:t>Fund raising</a:t>
            </a:r>
          </a:p>
          <a:p>
            <a:pPr lvl="1"/>
            <a:r>
              <a:rPr lang="en-US" dirty="0" smtClean="0"/>
              <a:t>Inspire, </a:t>
            </a:r>
            <a:r>
              <a:rPr lang="en-US" dirty="0" smtClean="0"/>
              <a:t>motivate</a:t>
            </a:r>
          </a:p>
          <a:p>
            <a:pPr lvl="1"/>
            <a:r>
              <a:rPr lang="en-US" dirty="0" smtClean="0"/>
              <a:t>Morality influence (Aesop’s Fables)</a:t>
            </a:r>
            <a:endParaRPr lang="en-US" dirty="0" smtClean="0"/>
          </a:p>
          <a:p>
            <a:pPr lvl="1"/>
            <a:r>
              <a:rPr lang="en-US" dirty="0" smtClean="0"/>
              <a:t>Illicit an emotional </a:t>
            </a:r>
            <a:r>
              <a:rPr lang="en-US" dirty="0" smtClean="0"/>
              <a:t>reaction</a:t>
            </a:r>
          </a:p>
          <a:p>
            <a:pPr lvl="1"/>
            <a:r>
              <a:rPr lang="en-US" dirty="0" smtClean="0"/>
              <a:t>Change </a:t>
            </a:r>
            <a:r>
              <a:rPr lang="en-US" dirty="0" smtClean="0"/>
              <a:t>behavior</a:t>
            </a:r>
          </a:p>
          <a:p>
            <a:pPr lvl="1"/>
            <a:r>
              <a:rPr lang="en-US" dirty="0" smtClean="0"/>
              <a:t>Change thought patterns</a:t>
            </a:r>
          </a:p>
          <a:p>
            <a:pPr lvl="1"/>
            <a:r>
              <a:rPr lang="en-US" dirty="0" smtClean="0"/>
              <a:t>Influence</a:t>
            </a:r>
          </a:p>
          <a:p>
            <a:pPr lvl="1"/>
            <a:r>
              <a:rPr lang="en-US" dirty="0" smtClean="0"/>
              <a:t>Express opinion</a:t>
            </a:r>
            <a:endParaRPr lang="en-US" dirty="0" smtClean="0"/>
          </a:p>
          <a:p>
            <a:pPr lvl="1"/>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85800" y="274638"/>
            <a:ext cx="7239000" cy="182562"/>
          </a:xfrm>
        </p:spPr>
        <p:txBody>
          <a:bodyPr>
            <a:normAutofit fontScale="90000"/>
          </a:bodyPr>
          <a:lstStyle/>
          <a:p>
            <a:endParaRPr lang="en-US" dirty="0"/>
          </a:p>
        </p:txBody>
      </p:sp>
      <p:sp>
        <p:nvSpPr>
          <p:cNvPr id="13" name="Text Placeholder 12"/>
          <p:cNvSpPr>
            <a:spLocks noGrp="1"/>
          </p:cNvSpPr>
          <p:nvPr>
            <p:ph sz="quarter" idx="1"/>
          </p:nvPr>
        </p:nvSpPr>
        <p:spPr>
          <a:xfrm>
            <a:off x="457200" y="533400"/>
            <a:ext cx="3657600" cy="5638800"/>
          </a:xfrm>
        </p:spPr>
        <p:txBody>
          <a:bodyPr>
            <a:noAutofit/>
          </a:bodyPr>
          <a:lstStyle/>
          <a:p>
            <a:r>
              <a:rPr lang="en-US" sz="1600" baseline="30000" dirty="0" smtClean="0"/>
              <a:t>46</a:t>
            </a:r>
            <a:r>
              <a:rPr lang="en-US" sz="1600" dirty="0" smtClean="0"/>
              <a:t>They came to Jericho. As he and his disciples and a large crowd were leaving Jericho, </a:t>
            </a:r>
            <a:r>
              <a:rPr lang="en-US" sz="1600" dirty="0" err="1" smtClean="0"/>
              <a:t>Bartimaeus</a:t>
            </a:r>
            <a:r>
              <a:rPr lang="en-US" sz="1600" dirty="0" smtClean="0"/>
              <a:t> son of </a:t>
            </a:r>
            <a:r>
              <a:rPr lang="en-US" sz="1600" dirty="0" err="1" smtClean="0"/>
              <a:t>Timaeus</a:t>
            </a:r>
            <a:r>
              <a:rPr lang="en-US" sz="1600" dirty="0" smtClean="0"/>
              <a:t>, a blind beggar, was sitting by the roadside. </a:t>
            </a:r>
            <a:r>
              <a:rPr lang="en-US" sz="1600" baseline="30000" dirty="0" smtClean="0"/>
              <a:t>47</a:t>
            </a:r>
            <a:r>
              <a:rPr lang="en-US" sz="1600" dirty="0" smtClean="0"/>
              <a:t>When he heard that it was Jesus of Nazareth, he began to shout out and say, “Jesus, Son of David, have mercy on me!” </a:t>
            </a:r>
            <a:r>
              <a:rPr lang="en-US" sz="1600" baseline="30000" dirty="0" smtClean="0"/>
              <a:t>48</a:t>
            </a:r>
            <a:r>
              <a:rPr lang="en-US" sz="1600" dirty="0" smtClean="0"/>
              <a:t>Many sternly ordered him to be quiet, but he cried out even more loudly, “Son of David, have mercy on me!” </a:t>
            </a:r>
            <a:r>
              <a:rPr lang="en-US" sz="1600" baseline="30000" dirty="0" smtClean="0"/>
              <a:t>49</a:t>
            </a:r>
            <a:r>
              <a:rPr lang="en-US" sz="1600" dirty="0" smtClean="0"/>
              <a:t>Jesus stood still and said, “Call him here.” And they called the blind man, saying to him, “Take heart; get up, he is calling you.” </a:t>
            </a:r>
            <a:r>
              <a:rPr lang="en-US" sz="1600" baseline="30000" dirty="0" smtClean="0"/>
              <a:t>50</a:t>
            </a:r>
            <a:r>
              <a:rPr lang="en-US" sz="1600" dirty="0" smtClean="0"/>
              <a:t>So throwing off his cloak, he sprang up and came to Jesus. </a:t>
            </a:r>
            <a:r>
              <a:rPr lang="en-US" sz="1600" baseline="30000" dirty="0" smtClean="0"/>
              <a:t>51</a:t>
            </a:r>
            <a:r>
              <a:rPr lang="en-US" sz="1600" dirty="0" smtClean="0"/>
              <a:t>Then Jesus said to him, “What do you want me to do for you?” The blind man said to him, “My teacher, let me see again.” </a:t>
            </a:r>
            <a:r>
              <a:rPr lang="en-US" sz="1600" baseline="30000" dirty="0" smtClean="0"/>
              <a:t>52</a:t>
            </a:r>
            <a:r>
              <a:rPr lang="en-US" sz="1600" dirty="0" smtClean="0"/>
              <a:t>Jesus said to him, “Go; your faith has made you well.” Immediately he regained his sight and followed him on the way. </a:t>
            </a:r>
            <a:endParaRPr lang="en-US" sz="1600" dirty="0"/>
          </a:p>
        </p:txBody>
      </p:sp>
      <p:pic>
        <p:nvPicPr>
          <p:cNvPr id="16" name="Content Placeholder 15" descr="bartimeus.jpg"/>
          <p:cNvPicPr>
            <a:picLocks noGrp="1" noChangeAspect="1"/>
          </p:cNvPicPr>
          <p:nvPr>
            <p:ph sz="quarter" idx="2"/>
          </p:nvPr>
        </p:nvPicPr>
        <p:blipFill>
          <a:blip r:embed="rId3" cstate="print"/>
          <a:stretch>
            <a:fillRect/>
          </a:stretch>
        </p:blipFill>
        <p:spPr>
          <a:xfrm>
            <a:off x="4186924" y="1219200"/>
            <a:ext cx="4248854" cy="433691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Toby the Therapy Cat</a:t>
            </a:r>
            <a:endParaRPr lang="en-US" dirty="0"/>
          </a:p>
        </p:txBody>
      </p:sp>
      <p:sp>
        <p:nvSpPr>
          <p:cNvPr id="6" name="Content Placeholder 5"/>
          <p:cNvSpPr>
            <a:spLocks noGrp="1"/>
          </p:cNvSpPr>
          <p:nvPr>
            <p:ph sz="quarter" idx="1"/>
          </p:nvPr>
        </p:nvSpPr>
        <p:spPr/>
        <p:txBody>
          <a:bodyPr>
            <a:normAutofit fontScale="70000" lnSpcReduction="20000"/>
          </a:bodyPr>
          <a:lstStyle/>
          <a:p>
            <a:endParaRPr lang="en-US" dirty="0" smtClean="0">
              <a:hlinkClick r:id="rId3"/>
            </a:endParaRPr>
          </a:p>
          <a:p>
            <a:r>
              <a:rPr lang="en-US" b="1" dirty="0" smtClean="0">
                <a:hlinkClick r:id="rId4"/>
              </a:rPr>
              <a:t>Watertown Daily Times</a:t>
            </a:r>
            <a:endParaRPr lang="en-US" b="1" dirty="0" smtClean="0"/>
          </a:p>
          <a:p>
            <a:r>
              <a:rPr lang="en-US" dirty="0" smtClean="0">
                <a:hlinkClick r:id="rId5"/>
              </a:rPr>
              <a:t>February 23</a:t>
            </a:r>
            <a:r>
              <a:rPr lang="en-US" dirty="0" smtClean="0"/>
              <a:t> · </a:t>
            </a:r>
          </a:p>
          <a:p>
            <a:r>
              <a:rPr lang="en-US" dirty="0" smtClean="0"/>
              <a:t>Toby, now 10 months old, has found a forever family with Hayes and a growing career as a companion for older adults with dementia and other health issues. His “play dates” regularly take him to Charles House and other senior communities.</a:t>
            </a:r>
            <a:br>
              <a:rPr lang="en-US" dirty="0" smtClean="0"/>
            </a:br>
            <a:r>
              <a:rPr lang="en-US" dirty="0" smtClean="0"/>
              <a:t>Toby is “curious and affectionate,” family friend Carla </a:t>
            </a:r>
            <a:r>
              <a:rPr lang="en-US" dirty="0" err="1" smtClean="0"/>
              <a:t>Shuford</a:t>
            </a:r>
            <a:r>
              <a:rPr lang="en-US" dirty="0" smtClean="0"/>
              <a:t> said. “It’s the perfect combination for a therapy cat.”</a:t>
            </a:r>
            <a:br>
              <a:rPr lang="en-US" dirty="0" smtClean="0"/>
            </a:br>
            <a:r>
              <a:rPr lang="en-US" dirty="0" smtClean="0"/>
              <a:t>He’s also blind. (via </a:t>
            </a:r>
            <a:r>
              <a:rPr lang="en-US" dirty="0" smtClean="0">
                <a:hlinkClick r:id="rId6"/>
              </a:rPr>
              <a:t>McClatchy Newspapers</a:t>
            </a:r>
            <a:r>
              <a:rPr lang="en-US" dirty="0" smtClean="0"/>
              <a:t>)</a:t>
            </a:r>
          </a:p>
          <a:p>
            <a:endParaRPr lang="en-US" dirty="0"/>
          </a:p>
        </p:txBody>
      </p:sp>
      <p:pic>
        <p:nvPicPr>
          <p:cNvPr id="10" name="irc_mi" descr="http://www.trbimg.com/img-56c7bbf8/turbine/mc-blind-cat-captures-hearts-leaves-behind-smiles-20160219/1050/1050x591">
            <a:hlinkClick r:id="rId7"/>
          </p:cNvPr>
          <p:cNvPicPr>
            <a:picLocks noGrp="1"/>
          </p:cNvPicPr>
          <p:nvPr>
            <p:ph sz="quarter" idx="2"/>
          </p:nvPr>
        </p:nvPicPr>
        <p:blipFill>
          <a:blip r:embed="rId8" cstate="print"/>
          <a:srcRect r="11429"/>
          <a:stretch>
            <a:fillRect/>
          </a:stretch>
        </p:blipFill>
        <p:spPr bwMode="auto">
          <a:xfrm>
            <a:off x="4876800" y="1752600"/>
            <a:ext cx="3581400" cy="3886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Toby the Blind Therapy Cat</a:t>
            </a:r>
            <a:endParaRPr lang="en-US" dirty="0"/>
          </a:p>
        </p:txBody>
      </p:sp>
      <p:sp>
        <p:nvSpPr>
          <p:cNvPr id="3" name="Content Placeholder 2"/>
          <p:cNvSpPr>
            <a:spLocks noGrp="1"/>
          </p:cNvSpPr>
          <p:nvPr>
            <p:ph sz="quarter" idx="1"/>
          </p:nvPr>
        </p:nvSpPr>
        <p:spPr/>
        <p:txBody>
          <a:bodyPr/>
          <a:lstStyle/>
          <a:p>
            <a:r>
              <a:rPr lang="en-US" b="1" dirty="0" smtClean="0"/>
              <a:t>Toby — a blind therapy cat — uses other senses to navigate his world</a:t>
            </a:r>
          </a:p>
          <a:p>
            <a:r>
              <a:rPr lang="en-US" dirty="0" smtClean="0"/>
              <a:t>MCCLATCHY NEWSPAPERS</a:t>
            </a:r>
          </a:p>
          <a:p>
            <a:r>
              <a:rPr lang="en-US" dirty="0" smtClean="0"/>
              <a:t>PUBLISHED: MONDAY, FEBRUARY 22, 2016 AT 12:30 AM</a:t>
            </a:r>
          </a:p>
          <a:p>
            <a:endParaRPr lang="en-US" dirty="0"/>
          </a:p>
        </p:txBody>
      </p:sp>
      <p:pic>
        <p:nvPicPr>
          <p:cNvPr id="5" name="irc_mi" descr="http://www.trbimg.com/img-56c7bbf8/turbine/mc-blind-cat-captures-hearts-leaves-behind-smiles-20160219/1050/1050x591">
            <a:hlinkClick r:id="rId3"/>
          </p:cNvPr>
          <p:cNvPicPr>
            <a:picLocks noGrp="1"/>
          </p:cNvPicPr>
          <p:nvPr>
            <p:ph sz="quarter" idx="2"/>
          </p:nvPr>
        </p:nvPicPr>
        <p:blipFill>
          <a:blip r:embed="rId4" cstate="print"/>
          <a:srcRect r="11429"/>
          <a:stretch>
            <a:fillRect/>
          </a:stretch>
        </p:blipFill>
        <p:spPr bwMode="auto">
          <a:xfrm>
            <a:off x="5250186" y="1981200"/>
            <a:ext cx="3131813" cy="3505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dirty="0" smtClean="0"/>
              <a:t>                   Doing well or dirt poor?</a:t>
            </a:r>
            <a:endParaRPr lang="en-US" dirty="0"/>
          </a:p>
        </p:txBody>
      </p:sp>
      <p:pic>
        <p:nvPicPr>
          <p:cNvPr id="6" name="Picture Placeholder 5" descr="2015-08-13 10.21.46.jpg"/>
          <p:cNvPicPr>
            <a:picLocks noGrp="1" noChangeAspect="1"/>
          </p:cNvPicPr>
          <p:nvPr>
            <p:ph type="pic" idx="1"/>
          </p:nvPr>
        </p:nvPicPr>
        <p:blipFill>
          <a:blip r:embed="rId3" cstate="print"/>
          <a:srcRect t="8333" b="8333"/>
          <a:stretch>
            <a:fillRect/>
          </a:stretch>
        </p:blipFill>
        <p:spPr/>
      </p:pic>
      <p:sp>
        <p:nvSpPr>
          <p:cNvPr id="3" name="Content Placeholder 2"/>
          <p:cNvSpPr>
            <a:spLocks noGrp="1"/>
          </p:cNvSpPr>
          <p:nvPr>
            <p:ph type="body" sz="half" idx="2"/>
          </p:nvPr>
        </p:nvSpPr>
        <p:spPr/>
        <p:txBody>
          <a:bodyPr/>
          <a:lstStyle/>
          <a:p>
            <a:r>
              <a:rPr lang="en-US" sz="2800" dirty="0" smtClean="0"/>
              <a:t>The ideas I want to plant in your mind will shape the story I tell</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Whose </a:t>
            </a:r>
            <a:r>
              <a:rPr lang="en-US" dirty="0" smtClean="0"/>
              <a:t>story is it?</a:t>
            </a:r>
            <a:endParaRPr lang="en-US" dirty="0"/>
          </a:p>
        </p:txBody>
      </p:sp>
      <p:sp>
        <p:nvSpPr>
          <p:cNvPr id="7" name="Text Placeholder 6"/>
          <p:cNvSpPr>
            <a:spLocks noGrp="1"/>
          </p:cNvSpPr>
          <p:nvPr>
            <p:ph type="body" sz="half" idx="2"/>
          </p:nvPr>
        </p:nvSpPr>
        <p:spPr>
          <a:xfrm>
            <a:off x="6765798" y="264794"/>
            <a:ext cx="1524000" cy="5602605"/>
          </a:xfrm>
        </p:spPr>
        <p:txBody>
          <a:bodyPr>
            <a:noAutofit/>
          </a:bodyPr>
          <a:lstStyle/>
          <a:p>
            <a:r>
              <a:rPr lang="en-US" sz="1600" dirty="0" smtClean="0"/>
              <a:t>My </a:t>
            </a:r>
            <a:r>
              <a:rPr lang="en-US" sz="1600" dirty="0" smtClean="0"/>
              <a:t>story?</a:t>
            </a:r>
          </a:p>
          <a:p>
            <a:endParaRPr lang="en-US" sz="1600" dirty="0" smtClean="0"/>
          </a:p>
          <a:p>
            <a:r>
              <a:rPr lang="en-US" sz="1600" dirty="0" smtClean="0"/>
              <a:t>Your story? </a:t>
            </a:r>
          </a:p>
          <a:p>
            <a:endParaRPr lang="en-US" sz="1600" dirty="0" smtClean="0"/>
          </a:p>
          <a:p>
            <a:r>
              <a:rPr lang="en-US" sz="1600" dirty="0" smtClean="0"/>
              <a:t>Community’s story? </a:t>
            </a:r>
          </a:p>
          <a:p>
            <a:endParaRPr lang="en-US" sz="1600" dirty="0" smtClean="0"/>
          </a:p>
          <a:p>
            <a:r>
              <a:rPr lang="en-US" sz="1600" dirty="0" smtClean="0"/>
              <a:t>Which </a:t>
            </a:r>
            <a:r>
              <a:rPr lang="en-US" sz="1600" dirty="0" smtClean="0"/>
              <a:t>community’s story?</a:t>
            </a:r>
          </a:p>
          <a:p>
            <a:endParaRPr lang="en-US" sz="1600" dirty="0" smtClean="0"/>
          </a:p>
          <a:p>
            <a:r>
              <a:rPr lang="en-US" sz="1600" dirty="0" smtClean="0"/>
              <a:t>Who </a:t>
            </a:r>
            <a:r>
              <a:rPr lang="en-US" sz="1600" dirty="0" smtClean="0"/>
              <a:t>tells the story? </a:t>
            </a:r>
            <a:endParaRPr lang="en-US" sz="1600" dirty="0" smtClean="0"/>
          </a:p>
          <a:p>
            <a:endParaRPr lang="en-US" sz="1600" dirty="0" smtClean="0"/>
          </a:p>
          <a:p>
            <a:r>
              <a:rPr lang="en-US" sz="1600" dirty="0" smtClean="0"/>
              <a:t>Who is the hero?</a:t>
            </a:r>
          </a:p>
          <a:p>
            <a:endParaRPr lang="en-US" sz="1600" dirty="0" smtClean="0"/>
          </a:p>
          <a:p>
            <a:r>
              <a:rPr lang="en-US" sz="1600" dirty="0" smtClean="0"/>
              <a:t>Who </a:t>
            </a:r>
            <a:r>
              <a:rPr lang="en-US" sz="1600" dirty="0" smtClean="0"/>
              <a:t>owns the story?</a:t>
            </a:r>
            <a:endParaRPr lang="en-US" sz="1600" dirty="0"/>
          </a:p>
        </p:txBody>
      </p:sp>
      <p:pic>
        <p:nvPicPr>
          <p:cNvPr id="8" name="Picture Placeholder 7" descr="2015-08-11 09.47.38.jpg"/>
          <p:cNvPicPr>
            <a:picLocks noGrp="1" noChangeAspect="1"/>
          </p:cNvPicPr>
          <p:nvPr>
            <p:ph type="pic" idx="1"/>
          </p:nvPr>
        </p:nvPicPr>
        <p:blipFill>
          <a:blip r:embed="rId3" cstate="print"/>
          <a:stretch>
            <a:fillRect/>
          </a:stretch>
        </p:blipFill>
        <p:spPr>
          <a:xfrm>
            <a:off x="0" y="0"/>
            <a:ext cx="6172200" cy="6858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19048</TotalTime>
  <Words>1191</Words>
  <Application>Microsoft Office PowerPoint</Application>
  <PresentationFormat>On-screen Show (4:3)</PresentationFormat>
  <Paragraphs>90</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Oriel</vt:lpstr>
      <vt:lpstr>Tell a New Story</vt:lpstr>
      <vt:lpstr>Learning Objectives</vt:lpstr>
      <vt:lpstr>Communication has meaning</vt:lpstr>
      <vt:lpstr>Why Do we tell stories? </vt:lpstr>
      <vt:lpstr>Slide 5</vt:lpstr>
      <vt:lpstr>Toby the Therapy Cat</vt:lpstr>
      <vt:lpstr>Toby the Blind Therapy Cat</vt:lpstr>
      <vt:lpstr>                       Doing well or dirt poor?</vt:lpstr>
      <vt:lpstr>                 Whose story is it?</vt:lpstr>
      <vt:lpstr>We tell stories for a reason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 a New Story</dc:title>
  <dc:creator>lmerrill</dc:creator>
  <cp:lastModifiedBy>lmerrill</cp:lastModifiedBy>
  <cp:revision>840</cp:revision>
  <dcterms:created xsi:type="dcterms:W3CDTF">2016-02-04T17:07:38Z</dcterms:created>
  <dcterms:modified xsi:type="dcterms:W3CDTF">2016-05-18T23:58:52Z</dcterms:modified>
</cp:coreProperties>
</file>