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69" r:id="rId3"/>
    <p:sldId id="281" r:id="rId4"/>
    <p:sldId id="287" r:id="rId5"/>
    <p:sldId id="288" r:id="rId6"/>
    <p:sldId id="289" r:id="rId7"/>
    <p:sldId id="282" r:id="rId8"/>
    <p:sldId id="270" r:id="rId9"/>
    <p:sldId id="263" r:id="rId10"/>
    <p:sldId id="292" r:id="rId11"/>
    <p:sldId id="277" r:id="rId12"/>
    <p:sldId id="294" r:id="rId13"/>
    <p:sldId id="265" r:id="rId14"/>
    <p:sldId id="283" r:id="rId15"/>
    <p:sldId id="284" r:id="rId16"/>
    <p:sldId id="285" r:id="rId17"/>
    <p:sldId id="286" r:id="rId18"/>
    <p:sldId id="276" r:id="rId19"/>
  </p:sldIdLst>
  <p:sldSz cx="9144000" cy="5143500" type="screen16x9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A27"/>
    <a:srgbClr val="00CC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57" autoAdjust="0"/>
  </p:normalViewPr>
  <p:slideViewPr>
    <p:cSldViewPr>
      <p:cViewPr>
        <p:scale>
          <a:sx n="80" d="100"/>
          <a:sy n="80" d="100"/>
        </p:scale>
        <p:origin x="-1086" y="-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7635A-34B0-4374-BC12-01863CE29794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966B8-27F2-4AAC-9D0F-514F68AE4C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849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is the first</a:t>
            </a:r>
            <a:r>
              <a:rPr lang="en-AU" baseline="0" dirty="0" smtClean="0"/>
              <a:t> page. I am making notes about it that only I can see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966B8-27F2-4AAC-9D0F-514F68AE4C7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30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966B8-27F2-4AAC-9D0F-514F68AE4C7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3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966B8-27F2-4AAC-9D0F-514F68AE4C7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31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966B8-27F2-4AAC-9D0F-514F68AE4C7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3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040A-94C7-4260-803A-A7A2EA8536F2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4E74-C075-4CC5-9CF6-95D638DCBA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991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040A-94C7-4260-803A-A7A2EA8536F2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4E74-C075-4CC5-9CF6-95D638DCBA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204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040A-94C7-4260-803A-A7A2EA8536F2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4E74-C075-4CC5-9CF6-95D638DCBA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27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70C0"/>
              </a:buClr>
              <a:buFont typeface="Wingdings" pitchFamily="2" charset="2"/>
              <a:buChar char="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040A-94C7-4260-803A-A7A2EA8536F2}" type="datetimeFigureOut">
              <a:rPr lang="en-AU" smtClean="0"/>
              <a:t>25/05/2016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BBI: Noel Connolly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4E74-C075-4CC5-9CF6-95D638DCBA55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3867894"/>
            <a:ext cx="526790" cy="93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4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040A-94C7-4260-803A-A7A2EA8536F2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4E74-C075-4CC5-9CF6-95D638DCBA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6370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040A-94C7-4260-803A-A7A2EA8536F2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4E74-C075-4CC5-9CF6-95D638DCBA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41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040A-94C7-4260-803A-A7A2EA8536F2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4E74-C075-4CC5-9CF6-95D638DCBA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467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040A-94C7-4260-803A-A7A2EA8536F2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4E74-C075-4CC5-9CF6-95D638DCBA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75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040A-94C7-4260-803A-A7A2EA8536F2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4E74-C075-4CC5-9CF6-95D638DCBA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341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040A-94C7-4260-803A-A7A2EA8536F2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4E74-C075-4CC5-9CF6-95D638DCBA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51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040A-94C7-4260-803A-A7A2EA8536F2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4E74-C075-4CC5-9CF6-95D638DCBA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5040A-94C7-4260-803A-A7A2EA8536F2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24E74-C075-4CC5-9CF6-95D638DCBA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86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96553" y="1924868"/>
            <a:ext cx="5350893" cy="959193"/>
            <a:chOff x="1912909" y="1665444"/>
            <a:chExt cx="5350893" cy="959193"/>
          </a:xfrm>
        </p:grpSpPr>
        <p:grpSp>
          <p:nvGrpSpPr>
            <p:cNvPr id="2" name="Group 1"/>
            <p:cNvGrpSpPr/>
            <p:nvPr/>
          </p:nvGrpSpPr>
          <p:grpSpPr>
            <a:xfrm>
              <a:off x="1912909" y="1665444"/>
              <a:ext cx="5350893" cy="959193"/>
              <a:chOff x="2257013" y="1682350"/>
              <a:chExt cx="4447108" cy="797182"/>
            </a:xfrm>
          </p:grpSpPr>
          <p:pic>
            <p:nvPicPr>
              <p:cNvPr id="3" name="Picture 2" descr="Banner-02.ep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899123" y="1682350"/>
                <a:ext cx="804998" cy="797182"/>
              </a:xfrm>
              <a:prstGeom prst="rect">
                <a:avLst/>
              </a:prstGeom>
            </p:spPr>
          </p:pic>
          <p:pic>
            <p:nvPicPr>
              <p:cNvPr id="4" name="Picture 3" descr="Banner-03.eps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257013" y="1682350"/>
                <a:ext cx="804998" cy="79718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2660952" y="1741929"/>
                <a:ext cx="3640667" cy="487600"/>
              </a:xfrm>
              <a:prstGeom prst="rect">
                <a:avLst/>
              </a:prstGeom>
              <a:solidFill>
                <a:srgbClr val="9C2A27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 Narrow"/>
                </a:endParaRPr>
              </a:p>
            </p:txBody>
          </p:sp>
        </p:grpSp>
        <p:sp>
          <p:nvSpPr>
            <p:cNvPr id="7" name="Text Placeholder 7"/>
            <p:cNvSpPr txBox="1">
              <a:spLocks/>
            </p:cNvSpPr>
            <p:nvPr/>
          </p:nvSpPr>
          <p:spPr>
            <a:xfrm>
              <a:off x="2397207" y="1808270"/>
              <a:ext cx="4382296" cy="5687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cs typeface="Arial"/>
                </a:rPr>
                <a:t>DID THEY READ THE RIGHT SIGNS?</a:t>
              </a:r>
              <a:endParaRPr lang="en-US" sz="2000" dirty="0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0351" y="3079004"/>
            <a:ext cx="7505023" cy="945174"/>
            <a:chOff x="821206" y="2494812"/>
            <a:chExt cx="7505023" cy="945174"/>
          </a:xfrm>
        </p:grpSpPr>
        <p:sp>
          <p:nvSpPr>
            <p:cNvPr id="8" name="Text Placeholder 7"/>
            <p:cNvSpPr txBox="1">
              <a:spLocks/>
            </p:cNvSpPr>
            <p:nvPr/>
          </p:nvSpPr>
          <p:spPr>
            <a:xfrm>
              <a:off x="821206" y="2494812"/>
              <a:ext cx="7505023" cy="9451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2800" spc="300" dirty="0" smtClean="0">
                  <a:solidFill>
                    <a:srgbClr val="002060"/>
                  </a:solidFill>
                  <a:latin typeface="Cambria"/>
                </a:rPr>
                <a:t>DISABILITY IN THE CATHOLIC TRADITION SINCE VATICAN II</a:t>
              </a:r>
              <a:endParaRPr lang="en-US" sz="2800" b="1" spc="300" dirty="0">
                <a:solidFill>
                  <a:srgbClr val="002060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971524" y="2555287"/>
              <a:ext cx="5116287" cy="834568"/>
              <a:chOff x="1971524" y="2555287"/>
              <a:chExt cx="5116287" cy="834568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>
                <a:off x="1971524" y="2555287"/>
                <a:ext cx="5116287" cy="24190"/>
              </a:xfrm>
              <a:prstGeom prst="line">
                <a:avLst/>
              </a:prstGeom>
              <a:ln w="23495" cap="flat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1971524" y="3389855"/>
                <a:ext cx="5116287" cy="0"/>
              </a:xfrm>
              <a:prstGeom prst="line">
                <a:avLst/>
              </a:prstGeom>
              <a:ln w="23495" cap="flat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98" name="Picture 2" descr="O:\BBI\BBI Team\Marketing &amp; Communications\H DRIVE\Marketing\Logos\BBI Logos\BBI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104" y="426857"/>
            <a:ext cx="597792" cy="106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4443958"/>
            <a:ext cx="9144000" cy="532164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2337664" y="4523240"/>
            <a:ext cx="4382296" cy="568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 smtClean="0">
                <a:solidFill>
                  <a:srgbClr val="FFFFFF"/>
                </a:solidFill>
                <a:cs typeface="Arial"/>
              </a:rPr>
              <a:t>DR ZACHARIAH DUKE</a:t>
            </a:r>
            <a:endParaRPr lang="en-US" sz="2000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62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arche.org.uk/GetImage.aspx?IDMF=78e15cb4-6630-4486-9264-36681a190014&amp;w=1360&amp;h=600&amp;f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571500"/>
            <a:ext cx="1295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-1183604" y="10936"/>
            <a:ext cx="10322403" cy="34630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9C2A27"/>
              </a:buClr>
              <a:buNone/>
            </a:pPr>
            <a:r>
              <a:rPr lang="en-AU" sz="4800" b="1" dirty="0" smtClean="0">
                <a:solidFill>
                  <a:schemeClr val="bg1"/>
                </a:solidFill>
              </a:rPr>
              <a:t>Community</a:t>
            </a:r>
            <a:endParaRPr lang="en-A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271389" y="339502"/>
            <a:ext cx="648072" cy="648072"/>
          </a:xfrm>
          <a:prstGeom prst="halfFrame">
            <a:avLst/>
          </a:prstGeom>
          <a:solidFill>
            <a:srgbClr val="002060">
              <a:alpha val="8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8172400" y="4299942"/>
            <a:ext cx="648072" cy="648072"/>
          </a:xfrm>
          <a:prstGeom prst="halfFrame">
            <a:avLst/>
          </a:prstGeom>
          <a:solidFill>
            <a:srgbClr val="002060">
              <a:alpha val="8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004888" y="1598706"/>
            <a:ext cx="7083425" cy="18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Add Text, an Image, or Both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2" descr="O:\BBI\BBI Team\Marketing &amp; Communications\H DRIVE\Marketing\Logos\BBI Logos\BBI Logos Wide\BBI_logo_wi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653" y="267494"/>
            <a:ext cx="999253" cy="56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Pictures, Images &amp; Artwork\BBI\Library of Photos\Religious Images\Non-commercial use only\chalic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28" y="-134186"/>
            <a:ext cx="9335556" cy="622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1183604" y="10936"/>
            <a:ext cx="10322403" cy="34630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C2A27"/>
              </a:buClr>
              <a:buNone/>
            </a:pPr>
            <a:r>
              <a:rPr lang="en-AU" sz="4800" b="1" dirty="0" smtClean="0">
                <a:solidFill>
                  <a:schemeClr val="bg1"/>
                </a:solidFill>
              </a:rPr>
              <a:t>Sacrament</a:t>
            </a:r>
            <a:endParaRPr lang="en-A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Pictures, Images &amp; Artwork\L'Arche\IMG_20150513_205758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413671" cy="52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-1183604" y="10936"/>
            <a:ext cx="10322403" cy="34630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9C2A27"/>
              </a:buClr>
              <a:buNone/>
            </a:pPr>
            <a:r>
              <a:rPr lang="en-AU" sz="4800" b="1" dirty="0" smtClean="0">
                <a:solidFill>
                  <a:schemeClr val="bg1"/>
                </a:solidFill>
              </a:rPr>
              <a:t>Common Good</a:t>
            </a:r>
            <a:endParaRPr lang="en-A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15356" y="1851670"/>
            <a:ext cx="4713288" cy="1698674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74" name="Picture 2" descr="O:\BBI\BBI Team\Marketing &amp; Communications\H DRIVE\Marketing\Logos\BBI Logos\BBI Logos Wide\BBI_logo_wi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443958"/>
            <a:ext cx="999253" cy="56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2215356" y="1824410"/>
            <a:ext cx="4713288" cy="1395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/>
              <a:buNone/>
              <a:defRPr sz="3600" b="1" i="0" kern="1200" baseline="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INFLUENCE OF POPE FRANCIS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50856" y="267494"/>
            <a:ext cx="2044097" cy="928875"/>
            <a:chOff x="251520" y="322121"/>
            <a:chExt cx="2044097" cy="928875"/>
          </a:xfrm>
        </p:grpSpPr>
        <p:grpSp>
          <p:nvGrpSpPr>
            <p:cNvPr id="16" name="Group 15"/>
            <p:cNvGrpSpPr/>
            <p:nvPr/>
          </p:nvGrpSpPr>
          <p:grpSpPr>
            <a:xfrm>
              <a:off x="251521" y="322121"/>
              <a:ext cx="2044096" cy="590208"/>
              <a:chOff x="903600" y="617760"/>
              <a:chExt cx="2044096" cy="59020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03600" y="635374"/>
                <a:ext cx="2044096" cy="572594"/>
              </a:xfrm>
              <a:prstGeom prst="rect">
                <a:avLst/>
              </a:prstGeom>
              <a:solidFill>
                <a:srgbClr val="9C2A27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 Narrow"/>
                </a:endParaRPr>
              </a:p>
            </p:txBody>
          </p:sp>
          <p:sp>
            <p:nvSpPr>
              <p:cNvPr id="19" name="Text Placeholder 2"/>
              <p:cNvSpPr txBox="1">
                <a:spLocks/>
              </p:cNvSpPr>
              <p:nvPr/>
            </p:nvSpPr>
            <p:spPr>
              <a:xfrm>
                <a:off x="1108361" y="617760"/>
                <a:ext cx="1839335" cy="57259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Font typeface="Arial"/>
                  <a:buChar char="•"/>
                  <a:defRPr sz="3200" b="0" i="0" kern="1200">
                    <a:solidFill>
                      <a:schemeClr val="tx1">
                        <a:lumMod val="50000"/>
                      </a:schemeClr>
                    </a:solidFill>
                    <a:latin typeface="Helvetica Light"/>
                    <a:ea typeface="+mn-ea"/>
                    <a:cs typeface="Helvetica Light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>
                        <a:lumMod val="50000"/>
                      </a:schemeClr>
                    </a:solidFill>
                    <a:latin typeface="Helvetica Light"/>
                    <a:ea typeface="+mn-ea"/>
                    <a:cs typeface="Helvetica Light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Font typeface="Arial"/>
                  <a:buChar char="•"/>
                  <a:defRPr sz="2400" b="0" i="0" kern="1200">
                    <a:solidFill>
                      <a:schemeClr val="tx1">
                        <a:lumMod val="50000"/>
                      </a:schemeClr>
                    </a:solidFill>
                    <a:latin typeface="Helvetica Light"/>
                    <a:ea typeface="+mn-ea"/>
                    <a:cs typeface="Helvetica Light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>
                        <a:lumMod val="50000"/>
                      </a:schemeClr>
                    </a:solidFill>
                    <a:latin typeface="Helvetica Light"/>
                    <a:ea typeface="+mn-ea"/>
                    <a:cs typeface="Helvetica Light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>
                        <a:lumMod val="50000"/>
                      </a:schemeClr>
                    </a:solidFill>
                    <a:latin typeface="Helvetica Light"/>
                    <a:ea typeface="+mn-ea"/>
                    <a:cs typeface="Helvetica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FFFFFF"/>
                    </a:solidFill>
                    <a:latin typeface="+mn-lt"/>
                    <a:cs typeface="Arial"/>
                  </a:rPr>
                  <a:t>PART THREE</a:t>
                </a:r>
                <a:endParaRPr lang="en-US" sz="2400" dirty="0">
                  <a:solidFill>
                    <a:srgbClr val="FFFFFF"/>
                  </a:solidFill>
                  <a:latin typeface="+mn-lt"/>
                  <a:cs typeface="Arial"/>
                </a:endParaRPr>
              </a:p>
            </p:txBody>
          </p:sp>
        </p:grpSp>
        <p:sp>
          <p:nvSpPr>
            <p:cNvPr id="9" name="Right Triangle 8"/>
            <p:cNvSpPr/>
            <p:nvPr/>
          </p:nvSpPr>
          <p:spPr>
            <a:xfrm rot="10800000">
              <a:off x="251520" y="912329"/>
              <a:ext cx="447525" cy="338667"/>
            </a:xfrm>
            <a:prstGeom prst="rtTriangle">
              <a:avLst/>
            </a:prstGeom>
            <a:solidFill>
              <a:srgbClr val="76201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7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0/09/Pope_Francis_Korea_Haemi_Castle_19_(croppe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66" y="-380578"/>
            <a:ext cx="9293824" cy="1173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rbimg.com/img-5606cbb3/turbine/mc-pope-philly-disabled-boy-201509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044874"/>
            <a:ext cx="19507200" cy="1300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2.cdn.turner.com/cnnnext/dam/assets/131106172149-01-pope-1106-horizontal-large-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5" y="-303182"/>
            <a:ext cx="10089813" cy="568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4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.telegraph.co.uk/multimedia/archive/02741/pope2_274105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2547"/>
            <a:ext cx="9433048" cy="588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1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1871701" y="1419622"/>
            <a:ext cx="5400598" cy="0"/>
          </a:xfrm>
          <a:prstGeom prst="line">
            <a:avLst/>
          </a:prstGeom>
          <a:ln w="23495" cap="flat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871701" y="3867894"/>
            <a:ext cx="5400598" cy="0"/>
          </a:xfrm>
          <a:prstGeom prst="line">
            <a:avLst/>
          </a:prstGeom>
          <a:ln w="23495" cap="flat">
            <a:solidFill>
              <a:srgbClr val="9C2A27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O:\BBI\BBI Team\Marketing &amp; Communications\H DRIVE\Marketing\Logos\BBI Logos\BBI Logos Wide\BBI_logo_wi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443958"/>
            <a:ext cx="999253" cy="56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15356" y="1740800"/>
            <a:ext cx="4713288" cy="1698674"/>
          </a:xfrm>
          <a:prstGeom prst="rect">
            <a:avLst/>
          </a:prstGeom>
          <a:solidFill>
            <a:srgbClr val="0020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2245532" y="1989972"/>
            <a:ext cx="46529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720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486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2562116"/>
            <a:ext cx="9144000" cy="884478"/>
            <a:chOff x="0" y="2564348"/>
            <a:chExt cx="9144000" cy="884478"/>
          </a:xfrm>
        </p:grpSpPr>
        <p:sp>
          <p:nvSpPr>
            <p:cNvPr id="6" name="Rectangle 5"/>
            <p:cNvSpPr/>
            <p:nvPr/>
          </p:nvSpPr>
          <p:spPr>
            <a:xfrm>
              <a:off x="0" y="2750892"/>
              <a:ext cx="9144000" cy="532164"/>
            </a:xfrm>
            <a:prstGeom prst="rect">
              <a:avLst/>
            </a:prstGeom>
            <a:solidFill>
              <a:srgbClr val="002060">
                <a:alpha val="6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04646" y="2564348"/>
              <a:ext cx="972924" cy="884478"/>
            </a:xfrm>
            <a:prstGeom prst="ellipse">
              <a:avLst/>
            </a:prstGeom>
            <a:solidFill>
              <a:srgbClr val="002060">
                <a:alpha val="6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7972" y="3600902"/>
            <a:ext cx="9144000" cy="884478"/>
            <a:chOff x="0" y="2564348"/>
            <a:chExt cx="9144000" cy="884478"/>
          </a:xfrm>
        </p:grpSpPr>
        <p:sp>
          <p:nvSpPr>
            <p:cNvPr id="10" name="Rectangle 9"/>
            <p:cNvSpPr/>
            <p:nvPr/>
          </p:nvSpPr>
          <p:spPr>
            <a:xfrm>
              <a:off x="0" y="2750892"/>
              <a:ext cx="9144000" cy="532164"/>
            </a:xfrm>
            <a:prstGeom prst="rect">
              <a:avLst/>
            </a:prstGeom>
            <a:solidFill>
              <a:srgbClr val="002060">
                <a:alpha val="6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04646" y="2564348"/>
              <a:ext cx="972924" cy="884478"/>
            </a:xfrm>
            <a:prstGeom prst="ellipse">
              <a:avLst/>
            </a:prstGeom>
            <a:solidFill>
              <a:srgbClr val="002060">
                <a:alpha val="6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524887" y="1497628"/>
            <a:ext cx="972924" cy="884478"/>
          </a:xfrm>
          <a:prstGeom prst="ellipse">
            <a:avLst/>
          </a:prstGeom>
          <a:solidFill>
            <a:srgbClr val="00206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1625180"/>
            <a:ext cx="9144000" cy="649013"/>
            <a:chOff x="-36512" y="2691900"/>
            <a:chExt cx="9144000" cy="649013"/>
          </a:xfrm>
        </p:grpSpPr>
        <p:sp>
          <p:nvSpPr>
            <p:cNvPr id="14" name="Rectangle 13"/>
            <p:cNvSpPr/>
            <p:nvPr/>
          </p:nvSpPr>
          <p:spPr>
            <a:xfrm>
              <a:off x="-36512" y="2750892"/>
              <a:ext cx="9144000" cy="532164"/>
            </a:xfrm>
            <a:prstGeom prst="rect">
              <a:avLst/>
            </a:prstGeom>
            <a:solidFill>
              <a:srgbClr val="002060">
                <a:alpha val="6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03839" y="2691900"/>
              <a:ext cx="713914" cy="6490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solidFill>
                    <a:srgbClr val="9C2A27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en-US" sz="6600" dirty="0">
                <a:solidFill>
                  <a:srgbClr val="9C2A27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640352" y="2679848"/>
            <a:ext cx="713914" cy="6839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9C2A2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640351" y="3718633"/>
            <a:ext cx="713914" cy="649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9C2A2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19672" y="1684172"/>
            <a:ext cx="730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</a:rPr>
              <a:t>Vatican II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9672" y="2715766"/>
            <a:ext cx="7524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</a:rPr>
              <a:t>Disability in the Catholic Tradition since Vatican II</a:t>
            </a:r>
            <a:endParaRPr lang="en-AU" sz="2800" dirty="0">
              <a:solidFill>
                <a:schemeClr val="bg1"/>
              </a:solidFill>
            </a:endParaRPr>
          </a:p>
        </p:txBody>
      </p:sp>
      <p:pic>
        <p:nvPicPr>
          <p:cNvPr id="32" name="Picture 2" descr="O:\BBI\BBI Team\Marketing &amp; Communications\H DRIVE\Marketing\Logos\BBI Logos\BBI Logos Wide\BBI_logo_wi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443958"/>
            <a:ext cx="999253" cy="56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19672" y="3805048"/>
            <a:ext cx="730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</a:rPr>
              <a:t>The Influence of Pope Francis</a:t>
            </a:r>
            <a:endParaRPr lang="en-AU" sz="2800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897416" y="339502"/>
            <a:ext cx="5350893" cy="959193"/>
            <a:chOff x="1912909" y="1665444"/>
            <a:chExt cx="5350893" cy="959193"/>
          </a:xfrm>
        </p:grpSpPr>
        <p:grpSp>
          <p:nvGrpSpPr>
            <p:cNvPr id="22" name="Group 21"/>
            <p:cNvGrpSpPr/>
            <p:nvPr/>
          </p:nvGrpSpPr>
          <p:grpSpPr>
            <a:xfrm>
              <a:off x="1912909" y="1665444"/>
              <a:ext cx="5350893" cy="959193"/>
              <a:chOff x="2257013" y="1682350"/>
              <a:chExt cx="4447108" cy="797182"/>
            </a:xfrm>
          </p:grpSpPr>
          <p:pic>
            <p:nvPicPr>
              <p:cNvPr id="26" name="Picture 25" descr="Banner-02.ep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899123" y="1682350"/>
                <a:ext cx="804998" cy="797182"/>
              </a:xfrm>
              <a:prstGeom prst="rect">
                <a:avLst/>
              </a:prstGeom>
            </p:spPr>
          </p:pic>
          <p:pic>
            <p:nvPicPr>
              <p:cNvPr id="30" name="Picture 29" descr="Banner-03.eps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257013" y="1682350"/>
                <a:ext cx="804998" cy="797182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2660952" y="1741929"/>
                <a:ext cx="3640667" cy="487600"/>
              </a:xfrm>
              <a:prstGeom prst="rect">
                <a:avLst/>
              </a:prstGeom>
              <a:solidFill>
                <a:srgbClr val="9C2A27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 Narrow"/>
                </a:endParaRPr>
              </a:p>
            </p:txBody>
          </p:sp>
        </p:grpSp>
        <p:sp>
          <p:nvSpPr>
            <p:cNvPr id="25" name="Text Placeholder 7"/>
            <p:cNvSpPr txBox="1">
              <a:spLocks/>
            </p:cNvSpPr>
            <p:nvPr/>
          </p:nvSpPr>
          <p:spPr>
            <a:xfrm>
              <a:off x="2397207" y="1744726"/>
              <a:ext cx="4382296" cy="5687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rgbClr val="FFFFFF"/>
                  </a:solidFill>
                  <a:cs typeface="Arial"/>
                </a:rPr>
                <a:t>OUTLINE</a:t>
              </a:r>
              <a:endParaRPr lang="en-US" dirty="0">
                <a:solidFill>
                  <a:srgbClr val="FFFFFF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7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15356" y="1851670"/>
            <a:ext cx="4713288" cy="1698674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74" name="Picture 2" descr="O:\BBI\BBI Team\Marketing &amp; Communications\H DRIVE\Marketing\Logos\BBI Logos\BBI Logos Wide\BBI_logo_wi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443958"/>
            <a:ext cx="999253" cy="56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2215356" y="1824410"/>
            <a:ext cx="4713288" cy="1395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/>
              <a:buNone/>
              <a:defRPr sz="3600" b="1" i="0" kern="1200" baseline="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VATICAN II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50856" y="267494"/>
            <a:ext cx="2044097" cy="928875"/>
            <a:chOff x="251520" y="322121"/>
            <a:chExt cx="2044097" cy="928875"/>
          </a:xfrm>
        </p:grpSpPr>
        <p:grpSp>
          <p:nvGrpSpPr>
            <p:cNvPr id="16" name="Group 15"/>
            <p:cNvGrpSpPr/>
            <p:nvPr/>
          </p:nvGrpSpPr>
          <p:grpSpPr>
            <a:xfrm>
              <a:off x="251521" y="322121"/>
              <a:ext cx="2044096" cy="590208"/>
              <a:chOff x="903600" y="617760"/>
              <a:chExt cx="2044096" cy="59020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03600" y="635374"/>
                <a:ext cx="2044096" cy="572594"/>
              </a:xfrm>
              <a:prstGeom prst="rect">
                <a:avLst/>
              </a:prstGeom>
              <a:solidFill>
                <a:srgbClr val="9C2A27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 Narrow"/>
                </a:endParaRPr>
              </a:p>
            </p:txBody>
          </p:sp>
          <p:sp>
            <p:nvSpPr>
              <p:cNvPr id="19" name="Text Placeholder 2"/>
              <p:cNvSpPr txBox="1">
                <a:spLocks/>
              </p:cNvSpPr>
              <p:nvPr/>
            </p:nvSpPr>
            <p:spPr>
              <a:xfrm>
                <a:off x="1108361" y="617760"/>
                <a:ext cx="1839335" cy="57259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Font typeface="Arial"/>
                  <a:buChar char="•"/>
                  <a:defRPr sz="3200" b="0" i="0" kern="1200">
                    <a:solidFill>
                      <a:schemeClr val="tx1">
                        <a:lumMod val="50000"/>
                      </a:schemeClr>
                    </a:solidFill>
                    <a:latin typeface="Helvetica Light"/>
                    <a:ea typeface="+mn-ea"/>
                    <a:cs typeface="Helvetica Light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>
                        <a:lumMod val="50000"/>
                      </a:schemeClr>
                    </a:solidFill>
                    <a:latin typeface="Helvetica Light"/>
                    <a:ea typeface="+mn-ea"/>
                    <a:cs typeface="Helvetica Light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Font typeface="Arial"/>
                  <a:buChar char="•"/>
                  <a:defRPr sz="2400" b="0" i="0" kern="1200">
                    <a:solidFill>
                      <a:schemeClr val="tx1">
                        <a:lumMod val="50000"/>
                      </a:schemeClr>
                    </a:solidFill>
                    <a:latin typeface="Helvetica Light"/>
                    <a:ea typeface="+mn-ea"/>
                    <a:cs typeface="Helvetica Light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>
                        <a:lumMod val="50000"/>
                      </a:schemeClr>
                    </a:solidFill>
                    <a:latin typeface="Helvetica Light"/>
                    <a:ea typeface="+mn-ea"/>
                    <a:cs typeface="Helvetica Light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>
                        <a:lumMod val="50000"/>
                      </a:schemeClr>
                    </a:solidFill>
                    <a:latin typeface="Helvetica Light"/>
                    <a:ea typeface="+mn-ea"/>
                    <a:cs typeface="Helvetica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FFFF"/>
                    </a:solidFill>
                    <a:latin typeface="+mn-lt"/>
                    <a:cs typeface="Arial"/>
                  </a:rPr>
                  <a:t>PART ONE</a:t>
                </a:r>
                <a:endParaRPr lang="en-US" sz="2800" dirty="0">
                  <a:solidFill>
                    <a:srgbClr val="FFFFFF"/>
                  </a:solidFill>
                  <a:latin typeface="+mn-lt"/>
                  <a:cs typeface="Arial"/>
                </a:endParaRPr>
              </a:p>
            </p:txBody>
          </p:sp>
        </p:grpSp>
        <p:sp>
          <p:nvSpPr>
            <p:cNvPr id="9" name="Right Triangle 8"/>
            <p:cNvSpPr/>
            <p:nvPr/>
          </p:nvSpPr>
          <p:spPr>
            <a:xfrm rot="10800000">
              <a:off x="251520" y="912329"/>
              <a:ext cx="447525" cy="338667"/>
            </a:xfrm>
            <a:prstGeom prst="rtTriangle">
              <a:avLst/>
            </a:prstGeom>
            <a:solidFill>
              <a:srgbClr val="76201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7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87974"/>
            <a:ext cx="9144000" cy="561492"/>
          </a:xfrm>
          <a:prstGeom prst="rect">
            <a:avLst/>
          </a:prstGeom>
          <a:solidFill>
            <a:srgbClr val="00206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23530" y="443914"/>
            <a:ext cx="7416822" cy="0"/>
          </a:xfrm>
          <a:prstGeom prst="line">
            <a:avLst/>
          </a:prstGeom>
          <a:ln w="23495" cap="flat">
            <a:solidFill>
              <a:srgbClr val="00206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323530" y="699542"/>
            <a:ext cx="7416822" cy="0"/>
          </a:xfrm>
          <a:prstGeom prst="line">
            <a:avLst/>
          </a:prstGeom>
          <a:ln w="23495" cap="flat">
            <a:solidFill>
              <a:srgbClr val="00206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O:\BBI\BBI Team\Marketing &amp; Communications\H DRIVE\Marketing\Logos\BBI Logos\BBI Logos Wide\BBI_logo_wi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653" y="267494"/>
            <a:ext cx="999253" cy="56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28646" y="1456622"/>
            <a:ext cx="8486707" cy="34630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>
              <a:buClr>
                <a:srgbClr val="9C2A27"/>
              </a:buClr>
              <a:buFont typeface="Wingdings" panose="05000000000000000000" pitchFamily="2" charset="2"/>
              <a:buChar char="Ø"/>
            </a:pPr>
            <a:r>
              <a:rPr lang="en-AU" sz="3600" dirty="0" smtClean="0"/>
              <a:t>Announced </a:t>
            </a:r>
            <a:r>
              <a:rPr lang="en-AU" sz="3600" dirty="0" smtClean="0"/>
              <a:t>in 1959 by Pope John XXIII</a:t>
            </a:r>
          </a:p>
          <a:p>
            <a:pPr marL="542925" indent="-542925">
              <a:buClr>
                <a:srgbClr val="9C2A27"/>
              </a:buClr>
              <a:buFont typeface="Wingdings" panose="05000000000000000000" pitchFamily="2" charset="2"/>
              <a:buChar char="Ø"/>
            </a:pPr>
            <a:r>
              <a:rPr lang="en-AU" sz="3600" dirty="0" smtClean="0"/>
              <a:t>Preparatory phase: 1960 – 1962 </a:t>
            </a:r>
          </a:p>
          <a:p>
            <a:pPr marL="942975" lvl="1" indent="-542925">
              <a:buClr>
                <a:srgbClr val="9C2A27"/>
              </a:buClr>
              <a:buFont typeface="Wingdings" panose="05000000000000000000" pitchFamily="2" charset="2"/>
              <a:buChar char="Ø"/>
            </a:pPr>
            <a:r>
              <a:rPr lang="en-AU" dirty="0" smtClean="0"/>
              <a:t>“What would you like to Council to consider?”</a:t>
            </a:r>
          </a:p>
          <a:p>
            <a:pPr marL="542925" indent="-542925">
              <a:buClr>
                <a:srgbClr val="9C2A27"/>
              </a:buClr>
              <a:buFont typeface="Wingdings" panose="05000000000000000000" pitchFamily="2" charset="2"/>
              <a:buChar char="Ø"/>
            </a:pPr>
            <a:r>
              <a:rPr lang="en-AU" sz="3600" dirty="0" smtClean="0"/>
              <a:t>Council: 1962 – 1965 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1875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, Images &amp; Artwork\BBI\Library of Photos\Religious Images\church and l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635" y="-20538"/>
            <a:ext cx="9844576" cy="65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851920" y="3867894"/>
            <a:ext cx="8486707" cy="34630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C2A27"/>
              </a:buClr>
              <a:buNone/>
            </a:pPr>
            <a:r>
              <a:rPr lang="en-AU" sz="4800" b="1" dirty="0" smtClean="0">
                <a:solidFill>
                  <a:schemeClr val="bg1"/>
                </a:solidFill>
              </a:rPr>
              <a:t>Renew and refresh</a:t>
            </a:r>
            <a:endParaRPr lang="en-A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stpeterslist.com/wp-content/uploads/2014/09/Vatican-II-Large-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-164554"/>
            <a:ext cx="1291590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-1183604" y="10936"/>
            <a:ext cx="10322403" cy="34630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9C2A27"/>
              </a:buClr>
              <a:buNone/>
            </a:pPr>
            <a:r>
              <a:rPr lang="en-AU" sz="4800" b="1" dirty="0" smtClean="0">
                <a:solidFill>
                  <a:schemeClr val="bg1"/>
                </a:solidFill>
              </a:rPr>
              <a:t>The Signs of Our Times</a:t>
            </a:r>
            <a:endParaRPr lang="en-A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15356" y="1851670"/>
            <a:ext cx="4713288" cy="1698674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74" name="Picture 2" descr="O:\BBI\BBI Team\Marketing &amp; Communications\H DRIVE\Marketing\Logos\BBI Logos\BBI Logos Wide\BBI_logo_wi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443958"/>
            <a:ext cx="999253" cy="56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2215356" y="2067694"/>
            <a:ext cx="4713288" cy="1395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/>
              <a:buNone/>
              <a:defRPr sz="3600" b="1" i="0" kern="1200" baseline="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DISABILITY IN THE CATHOLIC TRADITION SINCE VATICAN II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50856" y="267494"/>
            <a:ext cx="2044098" cy="928875"/>
            <a:chOff x="251520" y="322121"/>
            <a:chExt cx="2044098" cy="928875"/>
          </a:xfrm>
        </p:grpSpPr>
        <p:grpSp>
          <p:nvGrpSpPr>
            <p:cNvPr id="16" name="Group 15"/>
            <p:cNvGrpSpPr/>
            <p:nvPr/>
          </p:nvGrpSpPr>
          <p:grpSpPr>
            <a:xfrm>
              <a:off x="251521" y="322121"/>
              <a:ext cx="2044097" cy="590208"/>
              <a:chOff x="903600" y="617760"/>
              <a:chExt cx="2044097" cy="59020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03600" y="635374"/>
                <a:ext cx="2044096" cy="572594"/>
              </a:xfrm>
              <a:prstGeom prst="rect">
                <a:avLst/>
              </a:prstGeom>
              <a:solidFill>
                <a:srgbClr val="9C2A27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 Narrow"/>
                </a:endParaRPr>
              </a:p>
            </p:txBody>
          </p:sp>
          <p:sp>
            <p:nvSpPr>
              <p:cNvPr id="19" name="Text Placeholder 2"/>
              <p:cNvSpPr txBox="1">
                <a:spLocks/>
              </p:cNvSpPr>
              <p:nvPr/>
            </p:nvSpPr>
            <p:spPr>
              <a:xfrm>
                <a:off x="903601" y="617760"/>
                <a:ext cx="2044096" cy="57259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Font typeface="Arial"/>
                  <a:buChar char="•"/>
                  <a:defRPr sz="3200" b="0" i="0" kern="1200">
                    <a:solidFill>
                      <a:schemeClr val="tx1">
                        <a:lumMod val="50000"/>
                      </a:schemeClr>
                    </a:solidFill>
                    <a:latin typeface="Helvetica Light"/>
                    <a:ea typeface="+mn-ea"/>
                    <a:cs typeface="Helvetica Light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>
                        <a:lumMod val="50000"/>
                      </a:schemeClr>
                    </a:solidFill>
                    <a:latin typeface="Helvetica Light"/>
                    <a:ea typeface="+mn-ea"/>
                    <a:cs typeface="Helvetica Light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Font typeface="Arial"/>
                  <a:buChar char="•"/>
                  <a:defRPr sz="2400" b="0" i="0" kern="1200">
                    <a:solidFill>
                      <a:schemeClr val="tx1">
                        <a:lumMod val="50000"/>
                      </a:schemeClr>
                    </a:solidFill>
                    <a:latin typeface="Helvetica Light"/>
                    <a:ea typeface="+mn-ea"/>
                    <a:cs typeface="Helvetica Light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>
                        <a:lumMod val="50000"/>
                      </a:schemeClr>
                    </a:solidFill>
                    <a:latin typeface="Helvetica Light"/>
                    <a:ea typeface="+mn-ea"/>
                    <a:cs typeface="Helvetica Light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>
                        <a:lumMod val="50000"/>
                      </a:schemeClr>
                    </a:solidFill>
                    <a:latin typeface="Helvetica Light"/>
                    <a:ea typeface="+mn-ea"/>
                    <a:cs typeface="Helvetica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FFFF"/>
                    </a:solidFill>
                    <a:latin typeface="+mn-lt"/>
                    <a:cs typeface="Arial"/>
                  </a:rPr>
                  <a:t>PART TWO</a:t>
                </a:r>
                <a:endParaRPr lang="en-US" sz="2800" dirty="0">
                  <a:solidFill>
                    <a:srgbClr val="FFFFFF"/>
                  </a:solidFill>
                  <a:latin typeface="+mn-lt"/>
                  <a:cs typeface="Arial"/>
                </a:endParaRPr>
              </a:p>
            </p:txBody>
          </p:sp>
        </p:grpSp>
        <p:sp>
          <p:nvSpPr>
            <p:cNvPr id="9" name="Right Triangle 8"/>
            <p:cNvSpPr/>
            <p:nvPr/>
          </p:nvSpPr>
          <p:spPr>
            <a:xfrm rot="10800000">
              <a:off x="251520" y="912329"/>
              <a:ext cx="447525" cy="338667"/>
            </a:xfrm>
            <a:prstGeom prst="rtTriangle">
              <a:avLst/>
            </a:prstGeom>
            <a:solidFill>
              <a:srgbClr val="76201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7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87974"/>
            <a:ext cx="9144000" cy="561492"/>
          </a:xfrm>
          <a:prstGeom prst="rect">
            <a:avLst/>
          </a:prstGeom>
          <a:solidFill>
            <a:srgbClr val="00206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23530" y="443914"/>
            <a:ext cx="7416822" cy="0"/>
          </a:xfrm>
          <a:prstGeom prst="line">
            <a:avLst/>
          </a:prstGeom>
          <a:ln w="23495" cap="flat">
            <a:solidFill>
              <a:srgbClr val="00206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323530" y="699542"/>
            <a:ext cx="7416822" cy="0"/>
          </a:xfrm>
          <a:prstGeom prst="line">
            <a:avLst/>
          </a:prstGeom>
          <a:ln w="23495" cap="flat">
            <a:solidFill>
              <a:srgbClr val="00206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O:\BBI\BBI Team\Marketing &amp; Communications\H DRIVE\Marketing\Logos\BBI Logos\BBI Logos Wide\BBI_logo_wi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653" y="267494"/>
            <a:ext cx="999253" cy="56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49195" y="1779662"/>
            <a:ext cx="8486707" cy="34630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>
              <a:buClr>
                <a:srgbClr val="9C2A27"/>
              </a:buClr>
              <a:buFont typeface="Wingdings" panose="05000000000000000000" pitchFamily="2" charset="2"/>
              <a:buChar char="Ø"/>
            </a:pPr>
            <a:r>
              <a:rPr lang="en-US" sz="3600" dirty="0" smtClean="0"/>
              <a:t>Catholic Social </a:t>
            </a:r>
            <a:r>
              <a:rPr lang="en-US" sz="3600" dirty="0"/>
              <a:t>T</a:t>
            </a:r>
            <a:r>
              <a:rPr lang="en-US" sz="3600" dirty="0" smtClean="0"/>
              <a:t>eaching </a:t>
            </a:r>
          </a:p>
          <a:p>
            <a:pPr marL="942975" lvl="1" indent="-542925">
              <a:buClr>
                <a:srgbClr val="9C2A27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All </a:t>
            </a:r>
            <a:r>
              <a:rPr lang="en-US" dirty="0"/>
              <a:t>human beings have an inherent dignity, and all human beings should be treated </a:t>
            </a:r>
            <a:r>
              <a:rPr lang="en-US" dirty="0" smtClean="0"/>
              <a:t>equally</a:t>
            </a:r>
          </a:p>
        </p:txBody>
      </p:sp>
    </p:spTree>
    <p:extLst>
      <p:ext uri="{BB962C8B-B14F-4D97-AF65-F5344CB8AC3E}">
        <p14:creationId xmlns:p14="http://schemas.microsoft.com/office/powerpoint/2010/main" val="35741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O:\BBI\BBI Team\Marketing &amp; Communications\H DRIVE\Marketing\Images\Water images\Unsplash - wa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4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115616" y="1563638"/>
            <a:ext cx="7344816" cy="1767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6000" dirty="0" smtClean="0">
                <a:solidFill>
                  <a:srgbClr val="FFFFFF"/>
                </a:solidFill>
                <a:latin typeface="Georgia" panose="02040502050405020303" pitchFamily="18" charset="0"/>
                <a:cs typeface="Cambria"/>
              </a:rPr>
              <a:t>Created in the image and likeness of God </a:t>
            </a:r>
          </a:p>
          <a:p>
            <a:pPr marL="0" indent="0">
              <a:buFont typeface="Arial" pitchFamily="34" charset="0"/>
              <a:buNone/>
            </a:pPr>
            <a:r>
              <a:rPr lang="en-US" sz="4800" dirty="0">
                <a:solidFill>
                  <a:srgbClr val="FFFFFF"/>
                </a:solidFill>
                <a:latin typeface="Georgia" panose="02040502050405020303" pitchFamily="18" charset="0"/>
                <a:cs typeface="Cambria"/>
              </a:rPr>
              <a:t>	</a:t>
            </a:r>
            <a:r>
              <a:rPr lang="en-US" sz="4800" dirty="0" smtClean="0">
                <a:solidFill>
                  <a:srgbClr val="FFFFFF"/>
                </a:solidFill>
                <a:latin typeface="Georgia" panose="02040502050405020303" pitchFamily="18" charset="0"/>
                <a:cs typeface="Cambria"/>
              </a:rPr>
              <a:t>	</a:t>
            </a:r>
            <a:r>
              <a:rPr lang="en-US" dirty="0" smtClean="0">
                <a:solidFill>
                  <a:srgbClr val="FFFFFF"/>
                </a:solidFill>
                <a:latin typeface="Georgia" panose="02040502050405020303" pitchFamily="18" charset="0"/>
                <a:cs typeface="Cambria"/>
              </a:rPr>
              <a:t>Gen. 1: 26 - 27</a:t>
            </a:r>
            <a:endParaRPr lang="en-US" dirty="0">
              <a:solidFill>
                <a:srgbClr val="FFFFFF"/>
              </a:solidFill>
              <a:latin typeface="Georgia" panose="02040502050405020303" pitchFamily="18" charset="0"/>
              <a:cs typeface="Cambria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95535" y="123478"/>
            <a:ext cx="1014587" cy="1296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None/>
              <a:defRPr sz="6000" b="0" i="0" kern="1200">
                <a:solidFill>
                  <a:schemeClr val="bg1"/>
                </a:solidFill>
                <a:latin typeface="Franklin Gothic Book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Baskerville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None/>
              <a:defRPr sz="2400" b="0" i="0" kern="1200">
                <a:solidFill>
                  <a:schemeClr val="bg1"/>
                </a:solidFill>
                <a:latin typeface="Baskerville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Baskerville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0" b="1" dirty="0" smtClean="0">
                <a:latin typeface="Microsoft Sans Serif"/>
                <a:cs typeface="Microsoft Sans Serif"/>
              </a:rPr>
              <a:t>“</a:t>
            </a:r>
            <a:endParaRPr lang="en-US" sz="18000" b="1" dirty="0">
              <a:latin typeface="Microsoft Sans Serif"/>
              <a:cs typeface="Microsoft Sans Serif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 rot="10800000">
            <a:off x="7740352" y="3435846"/>
            <a:ext cx="1080599" cy="1296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None/>
              <a:defRPr sz="6000" b="0" i="0" kern="1200">
                <a:solidFill>
                  <a:schemeClr val="bg1"/>
                </a:solidFill>
                <a:latin typeface="Franklin Gothic Book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Baskerville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None/>
              <a:defRPr sz="2400" b="0" i="0" kern="1200">
                <a:solidFill>
                  <a:schemeClr val="bg1"/>
                </a:solidFill>
                <a:latin typeface="Baskerville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Baskerville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0" b="1" dirty="0" smtClean="0">
                <a:latin typeface="Microsoft Sans Serif"/>
                <a:cs typeface="Microsoft Sans Serif"/>
              </a:rPr>
              <a:t>“</a:t>
            </a:r>
            <a:endParaRPr lang="en-US" sz="18000" b="1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3759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TM01859868[[fn=Thermal]]</Template>
  <TotalTime>807</TotalTime>
  <Words>143</Words>
  <Application>Microsoft Office PowerPoint</Application>
  <PresentationFormat>On-screen Show (16:9)</PresentationFormat>
  <Paragraphs>38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Broken Bay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Zachariah P. Duke</dc:creator>
  <cp:lastModifiedBy>Zachariah Duke</cp:lastModifiedBy>
  <cp:revision>64</cp:revision>
  <cp:lastPrinted>2013-03-07T05:21:48Z</cp:lastPrinted>
  <dcterms:created xsi:type="dcterms:W3CDTF">2013-03-07T02:21:20Z</dcterms:created>
  <dcterms:modified xsi:type="dcterms:W3CDTF">2016-05-24T21:03:56Z</dcterms:modified>
</cp:coreProperties>
</file>